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592" r:id="rId3"/>
    <p:sldId id="477" r:id="rId4"/>
    <p:sldId id="261" r:id="rId5"/>
    <p:sldId id="590" r:id="rId6"/>
    <p:sldId id="581" r:id="rId7"/>
    <p:sldId id="582" r:id="rId8"/>
    <p:sldId id="583" r:id="rId9"/>
    <p:sldId id="584" r:id="rId10"/>
    <p:sldId id="399" r:id="rId11"/>
    <p:sldId id="273" r:id="rId12"/>
    <p:sldId id="264" r:id="rId13"/>
    <p:sldId id="453" r:id="rId14"/>
    <p:sldId id="367" r:id="rId15"/>
    <p:sldId id="338" r:id="rId16"/>
    <p:sldId id="579" r:id="rId17"/>
    <p:sldId id="580" r:id="rId18"/>
    <p:sldId id="413" r:id="rId19"/>
    <p:sldId id="489" r:id="rId20"/>
    <p:sldId id="458" r:id="rId21"/>
    <p:sldId id="594" r:id="rId22"/>
    <p:sldId id="595" r:id="rId23"/>
    <p:sldId id="605" r:id="rId24"/>
    <p:sldId id="266" r:id="rId25"/>
    <p:sldId id="25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67" autoAdjust="0"/>
    <p:restoredTop sz="94660"/>
  </p:normalViewPr>
  <p:slideViewPr>
    <p:cSldViewPr snapToGrid="0">
      <p:cViewPr varScale="1">
        <p:scale>
          <a:sx n="58" d="100"/>
          <a:sy n="58" d="100"/>
        </p:scale>
        <p:origin x="804" y="6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5E4D3D-4291-42AD-9FB8-32E3E42A3231}"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E6D618-63C0-4D39-A779-7355B512F09D}" type="slidenum">
              <a:rPr lang="en-US" smtClean="0"/>
              <a:t>‹#›</a:t>
            </a:fld>
            <a:endParaRPr lang="en-US"/>
          </a:p>
        </p:txBody>
      </p:sp>
    </p:spTree>
    <p:extLst>
      <p:ext uri="{BB962C8B-B14F-4D97-AF65-F5344CB8AC3E}">
        <p14:creationId xmlns:p14="http://schemas.microsoft.com/office/powerpoint/2010/main" val="765317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D2FA697-C0DE-491E-82EE-AA324CB34F1B}" type="slidenum">
              <a:rPr lang="en-US"/>
              <a:pPr/>
              <a:t>12</a:t>
            </a:fld>
            <a:endParaRPr lang="en-US"/>
          </a:p>
        </p:txBody>
      </p:sp>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p:txBody>
          <a:bodyPr/>
          <a:lstStyle/>
          <a:p>
            <a:pPr>
              <a:spcBef>
                <a:spcPct val="0"/>
              </a:spcBef>
            </a:pPr>
            <a:endParaRPr lang="en-US"/>
          </a:p>
        </p:txBody>
      </p:sp>
      <p:sp>
        <p:nvSpPr>
          <p:cNvPr id="48131" name="Slide Number Placeholder 3"/>
          <p:cNvSpPr txBox="1">
            <a:spLocks noGrp="1"/>
          </p:cNvSpPr>
          <p:nvPr/>
        </p:nvSpPr>
        <p:spPr bwMode="auto">
          <a:xfrm>
            <a:off x="4166508" y="9155839"/>
            <a:ext cx="3187455" cy="481975"/>
          </a:xfrm>
          <a:prstGeom prst="rect">
            <a:avLst/>
          </a:prstGeom>
          <a:noFill/>
          <a:ln>
            <a:miter lim="800000"/>
            <a:headEnd/>
            <a:tailEnd/>
          </a:ln>
        </p:spPr>
        <p:txBody>
          <a:bodyPr lIns="97103" tIns="48551" rIns="97103" bIns="48551" anchor="b"/>
          <a:lstStyle/>
          <a:p>
            <a:pPr algn="r">
              <a:defRPr/>
            </a:pPr>
            <a:fld id="{A110DBDC-BE02-4600-9E35-57FEB5250EE5}" type="slidenum">
              <a:rPr lang="en-US" sz="1200"/>
              <a:pPr algn="r">
                <a:defRPr/>
              </a:pPr>
              <a:t>12</a:t>
            </a:fld>
            <a:endParaRPr lang="en-US" sz="1200"/>
          </a:p>
        </p:txBody>
      </p:sp>
    </p:spTree>
    <p:extLst>
      <p:ext uri="{BB962C8B-B14F-4D97-AF65-F5344CB8AC3E}">
        <p14:creationId xmlns:p14="http://schemas.microsoft.com/office/powerpoint/2010/main" val="726073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302D831D-F342-47D1-A62D-93B822387C89}"/>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a:extLst>
              <a:ext uri="{FF2B5EF4-FFF2-40B4-BE49-F238E27FC236}">
                <a16:creationId xmlns:a16="http://schemas.microsoft.com/office/drawing/2014/main" id="{32F46846-F4AE-4AD5-A1DE-2A8F6A12981F}"/>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a:latin typeface="Arial" panose="020B0604020202020204" pitchFamily="34" charset="0"/>
                <a:cs typeface="msgothic" charset="0"/>
              </a:rPr>
              <a:t>The structure of the human intestinal microbiota across the life cycle. The composition of the gut microbiome changes throughout the course of life. The infant microbiome shows great interindividual variability and relatively low diversity but becomes more diverse and converges into an “adult-like” structure by 3 yr after birth. Pregnancy is associated with an increase in Actinobacteria and Proteobacteria and increased diversity, but the gut microbiota returns to its original structure sometime after delivery. Old age (&gt;65 yr) is associated with a number of changes in the microbiota, including an increase in the abundance of Bacteroidetes.</a:t>
            </a:r>
          </a:p>
        </p:txBody>
      </p:sp>
    </p:spTree>
    <p:extLst>
      <p:ext uri="{BB962C8B-B14F-4D97-AF65-F5344CB8AC3E}">
        <p14:creationId xmlns:p14="http://schemas.microsoft.com/office/powerpoint/2010/main" val="3158233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AE7A88-B772-4491-B494-390B1350CEBF}" type="slidenum">
              <a:rPr lang="en-US" smtClean="0"/>
              <a:t>18</a:t>
            </a:fld>
            <a:endParaRPr lang="en-US"/>
          </a:p>
        </p:txBody>
      </p:sp>
    </p:spTree>
    <p:extLst>
      <p:ext uri="{BB962C8B-B14F-4D97-AF65-F5344CB8AC3E}">
        <p14:creationId xmlns:p14="http://schemas.microsoft.com/office/powerpoint/2010/main" val="1383324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10B3-C1E7-4598-BF3B-A5BEA4CF38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0654AB-59BC-4BA3-B951-3A27BDA8CA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9896E6-8757-4AE6-B834-2C2A5DC34A95}"/>
              </a:ext>
            </a:extLst>
          </p:cNvPr>
          <p:cNvSpPr>
            <a:spLocks noGrp="1"/>
          </p:cNvSpPr>
          <p:nvPr>
            <p:ph type="dt" sz="half" idx="10"/>
          </p:nvPr>
        </p:nvSpPr>
        <p:spPr/>
        <p:txBody>
          <a:bodyPr/>
          <a:lstStyle/>
          <a:p>
            <a:fld id="{FFD2EC72-DDF7-47FE-8C4C-B10B514E5DFC}" type="datetimeFigureOut">
              <a:rPr lang="en-US" smtClean="0"/>
              <a:t>5/20/2019</a:t>
            </a:fld>
            <a:endParaRPr lang="en-US"/>
          </a:p>
        </p:txBody>
      </p:sp>
      <p:sp>
        <p:nvSpPr>
          <p:cNvPr id="5" name="Footer Placeholder 4">
            <a:extLst>
              <a:ext uri="{FF2B5EF4-FFF2-40B4-BE49-F238E27FC236}">
                <a16:creationId xmlns:a16="http://schemas.microsoft.com/office/drawing/2014/main" id="{E6445FE9-4C7E-4C9F-A84D-7DB34E99E0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812799-C42A-4EB9-9F1B-2F95168BCC69}"/>
              </a:ext>
            </a:extLst>
          </p:cNvPr>
          <p:cNvSpPr>
            <a:spLocks noGrp="1"/>
          </p:cNvSpPr>
          <p:nvPr>
            <p:ph type="sldNum" sz="quarter" idx="12"/>
          </p:nvPr>
        </p:nvSpPr>
        <p:spPr/>
        <p:txBody>
          <a:bodyPr/>
          <a:lstStyle/>
          <a:p>
            <a:fld id="{EDFF3792-1250-4B64-8909-FA98B235C678}" type="slidenum">
              <a:rPr lang="en-US" smtClean="0"/>
              <a:t>‹#›</a:t>
            </a:fld>
            <a:endParaRPr lang="en-US"/>
          </a:p>
        </p:txBody>
      </p:sp>
    </p:spTree>
    <p:extLst>
      <p:ext uri="{BB962C8B-B14F-4D97-AF65-F5344CB8AC3E}">
        <p14:creationId xmlns:p14="http://schemas.microsoft.com/office/powerpoint/2010/main" val="3876481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09468-5DCC-4FF6-BC45-8D28A3CDF4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D52435-66AE-480B-9BC9-44E272D123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F601D8-3728-4FDA-BD55-1A7BA1FB0436}"/>
              </a:ext>
            </a:extLst>
          </p:cNvPr>
          <p:cNvSpPr>
            <a:spLocks noGrp="1"/>
          </p:cNvSpPr>
          <p:nvPr>
            <p:ph type="dt" sz="half" idx="10"/>
          </p:nvPr>
        </p:nvSpPr>
        <p:spPr/>
        <p:txBody>
          <a:bodyPr/>
          <a:lstStyle/>
          <a:p>
            <a:fld id="{FFD2EC72-DDF7-47FE-8C4C-B10B514E5DFC}" type="datetimeFigureOut">
              <a:rPr lang="en-US" smtClean="0"/>
              <a:t>5/20/2019</a:t>
            </a:fld>
            <a:endParaRPr lang="en-US"/>
          </a:p>
        </p:txBody>
      </p:sp>
      <p:sp>
        <p:nvSpPr>
          <p:cNvPr id="5" name="Footer Placeholder 4">
            <a:extLst>
              <a:ext uri="{FF2B5EF4-FFF2-40B4-BE49-F238E27FC236}">
                <a16:creationId xmlns:a16="http://schemas.microsoft.com/office/drawing/2014/main" id="{7CDF42F1-E350-4941-919F-681D7C00BF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18A500-D7DE-447E-A9BF-CC7A0C6991CE}"/>
              </a:ext>
            </a:extLst>
          </p:cNvPr>
          <p:cNvSpPr>
            <a:spLocks noGrp="1"/>
          </p:cNvSpPr>
          <p:nvPr>
            <p:ph type="sldNum" sz="quarter" idx="12"/>
          </p:nvPr>
        </p:nvSpPr>
        <p:spPr/>
        <p:txBody>
          <a:bodyPr/>
          <a:lstStyle/>
          <a:p>
            <a:fld id="{EDFF3792-1250-4B64-8909-FA98B235C678}" type="slidenum">
              <a:rPr lang="en-US" smtClean="0"/>
              <a:t>‹#›</a:t>
            </a:fld>
            <a:endParaRPr lang="en-US"/>
          </a:p>
        </p:txBody>
      </p:sp>
    </p:spTree>
    <p:extLst>
      <p:ext uri="{BB962C8B-B14F-4D97-AF65-F5344CB8AC3E}">
        <p14:creationId xmlns:p14="http://schemas.microsoft.com/office/powerpoint/2010/main" val="3783283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168C55-F16E-407A-8CBA-106C73C00D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D49F74-E065-470D-9BB9-5BE5708F26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CCA357-FF48-4254-928A-D1E799B0134E}"/>
              </a:ext>
            </a:extLst>
          </p:cNvPr>
          <p:cNvSpPr>
            <a:spLocks noGrp="1"/>
          </p:cNvSpPr>
          <p:nvPr>
            <p:ph type="dt" sz="half" idx="10"/>
          </p:nvPr>
        </p:nvSpPr>
        <p:spPr/>
        <p:txBody>
          <a:bodyPr/>
          <a:lstStyle/>
          <a:p>
            <a:fld id="{FFD2EC72-DDF7-47FE-8C4C-B10B514E5DFC}" type="datetimeFigureOut">
              <a:rPr lang="en-US" smtClean="0"/>
              <a:t>5/20/2019</a:t>
            </a:fld>
            <a:endParaRPr lang="en-US"/>
          </a:p>
        </p:txBody>
      </p:sp>
      <p:sp>
        <p:nvSpPr>
          <p:cNvPr id="5" name="Footer Placeholder 4">
            <a:extLst>
              <a:ext uri="{FF2B5EF4-FFF2-40B4-BE49-F238E27FC236}">
                <a16:creationId xmlns:a16="http://schemas.microsoft.com/office/drawing/2014/main" id="{BB8DFACC-9673-4004-B434-D5576473F9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2FF416-017B-466B-8403-519DD82800AC}"/>
              </a:ext>
            </a:extLst>
          </p:cNvPr>
          <p:cNvSpPr>
            <a:spLocks noGrp="1"/>
          </p:cNvSpPr>
          <p:nvPr>
            <p:ph type="sldNum" sz="quarter" idx="12"/>
          </p:nvPr>
        </p:nvSpPr>
        <p:spPr/>
        <p:txBody>
          <a:bodyPr/>
          <a:lstStyle/>
          <a:p>
            <a:fld id="{EDFF3792-1250-4B64-8909-FA98B235C678}" type="slidenum">
              <a:rPr lang="en-US" smtClean="0"/>
              <a:t>‹#›</a:t>
            </a:fld>
            <a:endParaRPr lang="en-US"/>
          </a:p>
        </p:txBody>
      </p:sp>
    </p:spTree>
    <p:extLst>
      <p:ext uri="{BB962C8B-B14F-4D97-AF65-F5344CB8AC3E}">
        <p14:creationId xmlns:p14="http://schemas.microsoft.com/office/powerpoint/2010/main" val="2478931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742F1-0118-4FD2-9458-CF0493E20E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682B62-8A56-4637-A07B-2D85CF4A3F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97FDA0-A6B6-4266-B982-B3A5C7368362}"/>
              </a:ext>
            </a:extLst>
          </p:cNvPr>
          <p:cNvSpPr>
            <a:spLocks noGrp="1"/>
          </p:cNvSpPr>
          <p:nvPr>
            <p:ph type="dt" sz="half" idx="10"/>
          </p:nvPr>
        </p:nvSpPr>
        <p:spPr/>
        <p:txBody>
          <a:bodyPr/>
          <a:lstStyle/>
          <a:p>
            <a:fld id="{FFD2EC72-DDF7-47FE-8C4C-B10B514E5DFC}" type="datetimeFigureOut">
              <a:rPr lang="en-US" smtClean="0"/>
              <a:t>5/20/2019</a:t>
            </a:fld>
            <a:endParaRPr lang="en-US"/>
          </a:p>
        </p:txBody>
      </p:sp>
      <p:sp>
        <p:nvSpPr>
          <p:cNvPr id="5" name="Footer Placeholder 4">
            <a:extLst>
              <a:ext uri="{FF2B5EF4-FFF2-40B4-BE49-F238E27FC236}">
                <a16:creationId xmlns:a16="http://schemas.microsoft.com/office/drawing/2014/main" id="{07CE5EAC-CCFD-4B9B-A66C-74355707CE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C0BD80-DB55-40BA-930E-B6ADF5655AAA}"/>
              </a:ext>
            </a:extLst>
          </p:cNvPr>
          <p:cNvSpPr>
            <a:spLocks noGrp="1"/>
          </p:cNvSpPr>
          <p:nvPr>
            <p:ph type="sldNum" sz="quarter" idx="12"/>
          </p:nvPr>
        </p:nvSpPr>
        <p:spPr/>
        <p:txBody>
          <a:bodyPr/>
          <a:lstStyle/>
          <a:p>
            <a:fld id="{EDFF3792-1250-4B64-8909-FA98B235C678}" type="slidenum">
              <a:rPr lang="en-US" smtClean="0"/>
              <a:t>‹#›</a:t>
            </a:fld>
            <a:endParaRPr lang="en-US"/>
          </a:p>
        </p:txBody>
      </p:sp>
    </p:spTree>
    <p:extLst>
      <p:ext uri="{BB962C8B-B14F-4D97-AF65-F5344CB8AC3E}">
        <p14:creationId xmlns:p14="http://schemas.microsoft.com/office/powerpoint/2010/main" val="3229412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3C876-94F8-4DF8-A4A1-D425F50E7A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361275-893F-42CC-A36F-F4ACCED8AF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BCD8D2-2AE5-4CEE-B9ED-59867133FF49}"/>
              </a:ext>
            </a:extLst>
          </p:cNvPr>
          <p:cNvSpPr>
            <a:spLocks noGrp="1"/>
          </p:cNvSpPr>
          <p:nvPr>
            <p:ph type="dt" sz="half" idx="10"/>
          </p:nvPr>
        </p:nvSpPr>
        <p:spPr/>
        <p:txBody>
          <a:bodyPr/>
          <a:lstStyle/>
          <a:p>
            <a:fld id="{FFD2EC72-DDF7-47FE-8C4C-B10B514E5DFC}" type="datetimeFigureOut">
              <a:rPr lang="en-US" smtClean="0"/>
              <a:t>5/20/2019</a:t>
            </a:fld>
            <a:endParaRPr lang="en-US"/>
          </a:p>
        </p:txBody>
      </p:sp>
      <p:sp>
        <p:nvSpPr>
          <p:cNvPr id="5" name="Footer Placeholder 4">
            <a:extLst>
              <a:ext uri="{FF2B5EF4-FFF2-40B4-BE49-F238E27FC236}">
                <a16:creationId xmlns:a16="http://schemas.microsoft.com/office/drawing/2014/main" id="{3053285F-BED6-41E4-AD01-C10179FB40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E717E-350D-4791-9EB9-6DC92C6A493C}"/>
              </a:ext>
            </a:extLst>
          </p:cNvPr>
          <p:cNvSpPr>
            <a:spLocks noGrp="1"/>
          </p:cNvSpPr>
          <p:nvPr>
            <p:ph type="sldNum" sz="quarter" idx="12"/>
          </p:nvPr>
        </p:nvSpPr>
        <p:spPr/>
        <p:txBody>
          <a:bodyPr/>
          <a:lstStyle/>
          <a:p>
            <a:fld id="{EDFF3792-1250-4B64-8909-FA98B235C678}" type="slidenum">
              <a:rPr lang="en-US" smtClean="0"/>
              <a:t>‹#›</a:t>
            </a:fld>
            <a:endParaRPr lang="en-US"/>
          </a:p>
        </p:txBody>
      </p:sp>
    </p:spTree>
    <p:extLst>
      <p:ext uri="{BB962C8B-B14F-4D97-AF65-F5344CB8AC3E}">
        <p14:creationId xmlns:p14="http://schemas.microsoft.com/office/powerpoint/2010/main" val="3516781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1A3FE-B8A6-4FBD-BAEE-29472D007E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E826BE-9913-4CD1-89CF-A6F27093D8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AEA8CB-AA62-49CB-9FC9-02037FAD8E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D2846A-F0F2-486B-8C1D-44D49D1A3FC6}"/>
              </a:ext>
            </a:extLst>
          </p:cNvPr>
          <p:cNvSpPr>
            <a:spLocks noGrp="1"/>
          </p:cNvSpPr>
          <p:nvPr>
            <p:ph type="dt" sz="half" idx="10"/>
          </p:nvPr>
        </p:nvSpPr>
        <p:spPr/>
        <p:txBody>
          <a:bodyPr/>
          <a:lstStyle/>
          <a:p>
            <a:fld id="{FFD2EC72-DDF7-47FE-8C4C-B10B514E5DFC}" type="datetimeFigureOut">
              <a:rPr lang="en-US" smtClean="0"/>
              <a:t>5/20/2019</a:t>
            </a:fld>
            <a:endParaRPr lang="en-US"/>
          </a:p>
        </p:txBody>
      </p:sp>
      <p:sp>
        <p:nvSpPr>
          <p:cNvPr id="6" name="Footer Placeholder 5">
            <a:extLst>
              <a:ext uri="{FF2B5EF4-FFF2-40B4-BE49-F238E27FC236}">
                <a16:creationId xmlns:a16="http://schemas.microsoft.com/office/drawing/2014/main" id="{8D05CD88-12FF-4FE8-B34A-F19D0B72BD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F5BEA1-44F3-43E3-A7B8-9B44C56BEC45}"/>
              </a:ext>
            </a:extLst>
          </p:cNvPr>
          <p:cNvSpPr>
            <a:spLocks noGrp="1"/>
          </p:cNvSpPr>
          <p:nvPr>
            <p:ph type="sldNum" sz="quarter" idx="12"/>
          </p:nvPr>
        </p:nvSpPr>
        <p:spPr/>
        <p:txBody>
          <a:bodyPr/>
          <a:lstStyle/>
          <a:p>
            <a:fld id="{EDFF3792-1250-4B64-8909-FA98B235C678}" type="slidenum">
              <a:rPr lang="en-US" smtClean="0"/>
              <a:t>‹#›</a:t>
            </a:fld>
            <a:endParaRPr lang="en-US"/>
          </a:p>
        </p:txBody>
      </p:sp>
    </p:spTree>
    <p:extLst>
      <p:ext uri="{BB962C8B-B14F-4D97-AF65-F5344CB8AC3E}">
        <p14:creationId xmlns:p14="http://schemas.microsoft.com/office/powerpoint/2010/main" val="3221799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3740B-C1EC-4A1F-AF10-C8C772C6C4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C3A2F1-356A-44DF-9FF5-B7EF8EA767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0C0BF5-2720-4CCD-BD92-35187A7235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1E1025-1874-49F6-86DD-5A3A4F2BD5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DF58C7-2659-41A7-A25A-5A65A06ACE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5029F7-B467-4521-96DB-5A03665C66EF}"/>
              </a:ext>
            </a:extLst>
          </p:cNvPr>
          <p:cNvSpPr>
            <a:spLocks noGrp="1"/>
          </p:cNvSpPr>
          <p:nvPr>
            <p:ph type="dt" sz="half" idx="10"/>
          </p:nvPr>
        </p:nvSpPr>
        <p:spPr/>
        <p:txBody>
          <a:bodyPr/>
          <a:lstStyle/>
          <a:p>
            <a:fld id="{FFD2EC72-DDF7-47FE-8C4C-B10B514E5DFC}" type="datetimeFigureOut">
              <a:rPr lang="en-US" smtClean="0"/>
              <a:t>5/20/2019</a:t>
            </a:fld>
            <a:endParaRPr lang="en-US"/>
          </a:p>
        </p:txBody>
      </p:sp>
      <p:sp>
        <p:nvSpPr>
          <p:cNvPr id="8" name="Footer Placeholder 7">
            <a:extLst>
              <a:ext uri="{FF2B5EF4-FFF2-40B4-BE49-F238E27FC236}">
                <a16:creationId xmlns:a16="http://schemas.microsoft.com/office/drawing/2014/main" id="{421516D0-158E-40E6-8EA1-F8780BBE08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EF0E76-18CB-4D91-BB25-F1832EE3260F}"/>
              </a:ext>
            </a:extLst>
          </p:cNvPr>
          <p:cNvSpPr>
            <a:spLocks noGrp="1"/>
          </p:cNvSpPr>
          <p:nvPr>
            <p:ph type="sldNum" sz="quarter" idx="12"/>
          </p:nvPr>
        </p:nvSpPr>
        <p:spPr/>
        <p:txBody>
          <a:bodyPr/>
          <a:lstStyle/>
          <a:p>
            <a:fld id="{EDFF3792-1250-4B64-8909-FA98B235C678}" type="slidenum">
              <a:rPr lang="en-US" smtClean="0"/>
              <a:t>‹#›</a:t>
            </a:fld>
            <a:endParaRPr lang="en-US"/>
          </a:p>
        </p:txBody>
      </p:sp>
    </p:spTree>
    <p:extLst>
      <p:ext uri="{BB962C8B-B14F-4D97-AF65-F5344CB8AC3E}">
        <p14:creationId xmlns:p14="http://schemas.microsoft.com/office/powerpoint/2010/main" val="187024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F39CE-CE85-406A-AFF8-F80399CC4E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046C0D-D045-4E7F-9E71-FC1CBA93EEC7}"/>
              </a:ext>
            </a:extLst>
          </p:cNvPr>
          <p:cNvSpPr>
            <a:spLocks noGrp="1"/>
          </p:cNvSpPr>
          <p:nvPr>
            <p:ph type="dt" sz="half" idx="10"/>
          </p:nvPr>
        </p:nvSpPr>
        <p:spPr/>
        <p:txBody>
          <a:bodyPr/>
          <a:lstStyle/>
          <a:p>
            <a:fld id="{FFD2EC72-DDF7-47FE-8C4C-B10B514E5DFC}" type="datetimeFigureOut">
              <a:rPr lang="en-US" smtClean="0"/>
              <a:t>5/20/2019</a:t>
            </a:fld>
            <a:endParaRPr lang="en-US"/>
          </a:p>
        </p:txBody>
      </p:sp>
      <p:sp>
        <p:nvSpPr>
          <p:cNvPr id="4" name="Footer Placeholder 3">
            <a:extLst>
              <a:ext uri="{FF2B5EF4-FFF2-40B4-BE49-F238E27FC236}">
                <a16:creationId xmlns:a16="http://schemas.microsoft.com/office/drawing/2014/main" id="{E127B325-DDAD-4A79-B788-4CCBDCA293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D5C0D2-B55E-483A-9A8E-8CF4185306BB}"/>
              </a:ext>
            </a:extLst>
          </p:cNvPr>
          <p:cNvSpPr>
            <a:spLocks noGrp="1"/>
          </p:cNvSpPr>
          <p:nvPr>
            <p:ph type="sldNum" sz="quarter" idx="12"/>
          </p:nvPr>
        </p:nvSpPr>
        <p:spPr/>
        <p:txBody>
          <a:bodyPr/>
          <a:lstStyle/>
          <a:p>
            <a:fld id="{EDFF3792-1250-4B64-8909-FA98B235C678}" type="slidenum">
              <a:rPr lang="en-US" smtClean="0"/>
              <a:t>‹#›</a:t>
            </a:fld>
            <a:endParaRPr lang="en-US"/>
          </a:p>
        </p:txBody>
      </p:sp>
    </p:spTree>
    <p:extLst>
      <p:ext uri="{BB962C8B-B14F-4D97-AF65-F5344CB8AC3E}">
        <p14:creationId xmlns:p14="http://schemas.microsoft.com/office/powerpoint/2010/main" val="3719643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BBAC12-1D9E-4E93-9365-6988CF3ED6D9}"/>
              </a:ext>
            </a:extLst>
          </p:cNvPr>
          <p:cNvSpPr>
            <a:spLocks noGrp="1"/>
          </p:cNvSpPr>
          <p:nvPr>
            <p:ph type="dt" sz="half" idx="10"/>
          </p:nvPr>
        </p:nvSpPr>
        <p:spPr/>
        <p:txBody>
          <a:bodyPr/>
          <a:lstStyle/>
          <a:p>
            <a:fld id="{FFD2EC72-DDF7-47FE-8C4C-B10B514E5DFC}" type="datetimeFigureOut">
              <a:rPr lang="en-US" smtClean="0"/>
              <a:t>5/20/2019</a:t>
            </a:fld>
            <a:endParaRPr lang="en-US"/>
          </a:p>
        </p:txBody>
      </p:sp>
      <p:sp>
        <p:nvSpPr>
          <p:cNvPr id="3" name="Footer Placeholder 2">
            <a:extLst>
              <a:ext uri="{FF2B5EF4-FFF2-40B4-BE49-F238E27FC236}">
                <a16:creationId xmlns:a16="http://schemas.microsoft.com/office/drawing/2014/main" id="{5687D92B-6AA4-4B2B-B932-6932F961FE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650B5C-83BA-4432-AA69-9C4BF9842B60}"/>
              </a:ext>
            </a:extLst>
          </p:cNvPr>
          <p:cNvSpPr>
            <a:spLocks noGrp="1"/>
          </p:cNvSpPr>
          <p:nvPr>
            <p:ph type="sldNum" sz="quarter" idx="12"/>
          </p:nvPr>
        </p:nvSpPr>
        <p:spPr/>
        <p:txBody>
          <a:bodyPr/>
          <a:lstStyle/>
          <a:p>
            <a:fld id="{EDFF3792-1250-4B64-8909-FA98B235C678}" type="slidenum">
              <a:rPr lang="en-US" smtClean="0"/>
              <a:t>‹#›</a:t>
            </a:fld>
            <a:endParaRPr lang="en-US"/>
          </a:p>
        </p:txBody>
      </p:sp>
    </p:spTree>
    <p:extLst>
      <p:ext uri="{BB962C8B-B14F-4D97-AF65-F5344CB8AC3E}">
        <p14:creationId xmlns:p14="http://schemas.microsoft.com/office/powerpoint/2010/main" val="2340955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03018-818C-4ABE-AD92-524475208F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C058B8-7408-405F-9BDC-A16BF47991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9634F3-28ED-429E-86B9-25F18B7FFC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C54C6D-0D21-4114-82F9-C8B0EED62B4B}"/>
              </a:ext>
            </a:extLst>
          </p:cNvPr>
          <p:cNvSpPr>
            <a:spLocks noGrp="1"/>
          </p:cNvSpPr>
          <p:nvPr>
            <p:ph type="dt" sz="half" idx="10"/>
          </p:nvPr>
        </p:nvSpPr>
        <p:spPr/>
        <p:txBody>
          <a:bodyPr/>
          <a:lstStyle/>
          <a:p>
            <a:fld id="{FFD2EC72-DDF7-47FE-8C4C-B10B514E5DFC}" type="datetimeFigureOut">
              <a:rPr lang="en-US" smtClean="0"/>
              <a:t>5/20/2019</a:t>
            </a:fld>
            <a:endParaRPr lang="en-US"/>
          </a:p>
        </p:txBody>
      </p:sp>
      <p:sp>
        <p:nvSpPr>
          <p:cNvPr id="6" name="Footer Placeholder 5">
            <a:extLst>
              <a:ext uri="{FF2B5EF4-FFF2-40B4-BE49-F238E27FC236}">
                <a16:creationId xmlns:a16="http://schemas.microsoft.com/office/drawing/2014/main" id="{4AC7E49B-AC1F-4E0E-A756-20BE3A2861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A42A52-8F37-4A26-8131-BA57CFD3F273}"/>
              </a:ext>
            </a:extLst>
          </p:cNvPr>
          <p:cNvSpPr>
            <a:spLocks noGrp="1"/>
          </p:cNvSpPr>
          <p:nvPr>
            <p:ph type="sldNum" sz="quarter" idx="12"/>
          </p:nvPr>
        </p:nvSpPr>
        <p:spPr/>
        <p:txBody>
          <a:bodyPr/>
          <a:lstStyle/>
          <a:p>
            <a:fld id="{EDFF3792-1250-4B64-8909-FA98B235C678}" type="slidenum">
              <a:rPr lang="en-US" smtClean="0"/>
              <a:t>‹#›</a:t>
            </a:fld>
            <a:endParaRPr lang="en-US"/>
          </a:p>
        </p:txBody>
      </p:sp>
    </p:spTree>
    <p:extLst>
      <p:ext uri="{BB962C8B-B14F-4D97-AF65-F5344CB8AC3E}">
        <p14:creationId xmlns:p14="http://schemas.microsoft.com/office/powerpoint/2010/main" val="2908921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DC61-B006-46B3-BA08-1CDCD4421B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B383BA-2D4C-4856-86E1-BA4B894F93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E9ED90-91DF-4748-B47A-E6F56FEACA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BA7C9A-895B-4EDF-A0E8-4CC29F93BA4F}"/>
              </a:ext>
            </a:extLst>
          </p:cNvPr>
          <p:cNvSpPr>
            <a:spLocks noGrp="1"/>
          </p:cNvSpPr>
          <p:nvPr>
            <p:ph type="dt" sz="half" idx="10"/>
          </p:nvPr>
        </p:nvSpPr>
        <p:spPr/>
        <p:txBody>
          <a:bodyPr/>
          <a:lstStyle/>
          <a:p>
            <a:fld id="{FFD2EC72-DDF7-47FE-8C4C-B10B514E5DFC}" type="datetimeFigureOut">
              <a:rPr lang="en-US" smtClean="0"/>
              <a:t>5/20/2019</a:t>
            </a:fld>
            <a:endParaRPr lang="en-US"/>
          </a:p>
        </p:txBody>
      </p:sp>
      <p:sp>
        <p:nvSpPr>
          <p:cNvPr id="6" name="Footer Placeholder 5">
            <a:extLst>
              <a:ext uri="{FF2B5EF4-FFF2-40B4-BE49-F238E27FC236}">
                <a16:creationId xmlns:a16="http://schemas.microsoft.com/office/drawing/2014/main" id="{C2F955DD-E622-46D0-A380-B95A9B8D88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6EA5E3-991A-4052-ADDE-312421EE2922}"/>
              </a:ext>
            </a:extLst>
          </p:cNvPr>
          <p:cNvSpPr>
            <a:spLocks noGrp="1"/>
          </p:cNvSpPr>
          <p:nvPr>
            <p:ph type="sldNum" sz="quarter" idx="12"/>
          </p:nvPr>
        </p:nvSpPr>
        <p:spPr/>
        <p:txBody>
          <a:bodyPr/>
          <a:lstStyle/>
          <a:p>
            <a:fld id="{EDFF3792-1250-4B64-8909-FA98B235C678}" type="slidenum">
              <a:rPr lang="en-US" smtClean="0"/>
              <a:t>‹#›</a:t>
            </a:fld>
            <a:endParaRPr lang="en-US"/>
          </a:p>
        </p:txBody>
      </p:sp>
    </p:spTree>
    <p:extLst>
      <p:ext uri="{BB962C8B-B14F-4D97-AF65-F5344CB8AC3E}">
        <p14:creationId xmlns:p14="http://schemas.microsoft.com/office/powerpoint/2010/main" val="30710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5C0DB6-4E9A-4F3B-AD3A-C488FE86D7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2F04E4-D688-49D2-BB06-98EC07224C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5EED84-2047-4CB2-B1BA-EA5E5F7346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D2EC72-DDF7-47FE-8C4C-B10B514E5DFC}" type="datetimeFigureOut">
              <a:rPr lang="en-US" smtClean="0"/>
              <a:t>5/20/2019</a:t>
            </a:fld>
            <a:endParaRPr lang="en-US"/>
          </a:p>
        </p:txBody>
      </p:sp>
      <p:sp>
        <p:nvSpPr>
          <p:cNvPr id="5" name="Footer Placeholder 4">
            <a:extLst>
              <a:ext uri="{FF2B5EF4-FFF2-40B4-BE49-F238E27FC236}">
                <a16:creationId xmlns:a16="http://schemas.microsoft.com/office/drawing/2014/main" id="{3DFEB0F9-B3DA-478F-85C7-DBCA43A4E1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585A8E-6572-4961-9A2F-670D10B4D9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FF3792-1250-4B64-8909-FA98B235C678}" type="slidenum">
              <a:rPr lang="en-US" smtClean="0"/>
              <a:t>‹#›</a:t>
            </a:fld>
            <a:endParaRPr lang="en-US"/>
          </a:p>
        </p:txBody>
      </p:sp>
    </p:spTree>
    <p:extLst>
      <p:ext uri="{BB962C8B-B14F-4D97-AF65-F5344CB8AC3E}">
        <p14:creationId xmlns:p14="http://schemas.microsoft.com/office/powerpoint/2010/main" val="4129931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ncbi.nih.gov/" TargetMode="External"/><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4A388-86FC-40C7-B1C3-AC2254AB5E59}"/>
              </a:ext>
            </a:extLst>
          </p:cNvPr>
          <p:cNvSpPr>
            <a:spLocks noGrp="1"/>
          </p:cNvSpPr>
          <p:nvPr>
            <p:ph type="ctrTitle"/>
          </p:nvPr>
        </p:nvSpPr>
        <p:spPr/>
        <p:txBody>
          <a:bodyPr>
            <a:normAutofit fontScale="90000"/>
          </a:bodyPr>
          <a:lstStyle/>
          <a:p>
            <a:r>
              <a:rPr lang="en-US" dirty="0"/>
              <a:t>AGING: KEY POINTS</a:t>
            </a:r>
            <a:br>
              <a:rPr lang="en-US" dirty="0"/>
            </a:br>
            <a:r>
              <a:rPr lang="en-US" dirty="0"/>
              <a:t>Post OLLI</a:t>
            </a:r>
            <a:br>
              <a:rPr lang="en-US" dirty="0"/>
            </a:br>
            <a:endParaRPr lang="en-US" dirty="0"/>
          </a:p>
        </p:txBody>
      </p:sp>
      <p:sp>
        <p:nvSpPr>
          <p:cNvPr id="3" name="Subtitle 2">
            <a:extLst>
              <a:ext uri="{FF2B5EF4-FFF2-40B4-BE49-F238E27FC236}">
                <a16:creationId xmlns:a16="http://schemas.microsoft.com/office/drawing/2014/main" id="{73471E9A-8F6E-4B19-AC4F-B7BFF02ED27F}"/>
              </a:ext>
            </a:extLst>
          </p:cNvPr>
          <p:cNvSpPr>
            <a:spLocks noGrp="1"/>
          </p:cNvSpPr>
          <p:nvPr>
            <p:ph type="subTitle" idx="1"/>
          </p:nvPr>
        </p:nvSpPr>
        <p:spPr/>
        <p:txBody>
          <a:bodyPr/>
          <a:lstStyle/>
          <a:p>
            <a:r>
              <a:rPr lang="en-US" dirty="0"/>
              <a:t>John G Thomas, PhD, Professor Emeritus</a:t>
            </a:r>
          </a:p>
          <a:p>
            <a:r>
              <a:rPr lang="en-US" dirty="0"/>
              <a:t>May 14, 2019</a:t>
            </a:r>
          </a:p>
          <a:p>
            <a:r>
              <a:rPr lang="en-US" dirty="0"/>
              <a:t>“Aging as a Disease:  Are you crazy?”</a:t>
            </a:r>
          </a:p>
        </p:txBody>
      </p:sp>
    </p:spTree>
    <p:extLst>
      <p:ext uri="{BB962C8B-B14F-4D97-AF65-F5344CB8AC3E}">
        <p14:creationId xmlns:p14="http://schemas.microsoft.com/office/powerpoint/2010/main" val="737890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257063" y="220063"/>
            <a:ext cx="7948404" cy="6417873"/>
          </a:xfrm>
          <a:prstGeom prst="rect">
            <a:avLst/>
          </a:prstGeom>
        </p:spPr>
      </p:pic>
    </p:spTree>
    <p:extLst>
      <p:ext uri="{BB962C8B-B14F-4D97-AF65-F5344CB8AC3E}">
        <p14:creationId xmlns:p14="http://schemas.microsoft.com/office/powerpoint/2010/main" val="4109530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rgbClr val="D9C3A5">
                <a:tint val="50000"/>
                <a:satMod val="180000"/>
              </a:srgbClr>
            </a:duotone>
          </a:blip>
          <a:stretch>
            <a:fillRect/>
          </a:stretch>
        </p:blipFill>
        <p:spPr>
          <a:xfrm>
            <a:off x="1788928" y="1682633"/>
            <a:ext cx="2292295" cy="4627265"/>
          </a:xfrm>
          <a:prstGeom prst="rect">
            <a:avLst/>
          </a:prstGeom>
          <a:noFill/>
          <a:ln>
            <a:noFill/>
          </a:ln>
        </p:spPr>
      </p:pic>
      <p:pic>
        <p:nvPicPr>
          <p:cNvPr id="5" name="Picture 4"/>
          <p:cNvPicPr>
            <a:picLocks noChangeAspect="1"/>
          </p:cNvPicPr>
          <p:nvPr/>
        </p:nvPicPr>
        <p:blipFill>
          <a:blip r:embed="rId3">
            <a:duotone>
              <a:prstClr val="black"/>
              <a:schemeClr val="accent5">
                <a:tint val="45000"/>
                <a:satMod val="400000"/>
              </a:schemeClr>
            </a:duotone>
          </a:blip>
          <a:stretch>
            <a:fillRect/>
          </a:stretch>
        </p:blipFill>
        <p:spPr>
          <a:xfrm>
            <a:off x="8647668" y="1682633"/>
            <a:ext cx="2292295" cy="4627265"/>
          </a:xfrm>
          <a:prstGeom prst="rect">
            <a:avLst/>
          </a:prstGeom>
        </p:spPr>
      </p:pic>
      <p:sp>
        <p:nvSpPr>
          <p:cNvPr id="6" name="TextBox 5"/>
          <p:cNvSpPr txBox="1"/>
          <p:nvPr/>
        </p:nvSpPr>
        <p:spPr>
          <a:xfrm>
            <a:off x="4562332" y="219075"/>
            <a:ext cx="3626056" cy="1077218"/>
          </a:xfrm>
          <a:prstGeom prst="rect">
            <a:avLst/>
          </a:prstGeom>
          <a:noFill/>
        </p:spPr>
        <p:txBody>
          <a:bodyPr wrap="none" rtlCol="0">
            <a:spAutoFit/>
          </a:bodyPr>
          <a:lstStyle/>
          <a:p>
            <a:pPr algn="ct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Self-Concept:  </a:t>
            </a:r>
          </a:p>
          <a:p>
            <a:pPr algn="ct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Alter Who We Are</a:t>
            </a:r>
          </a:p>
        </p:txBody>
      </p:sp>
      <p:sp>
        <p:nvSpPr>
          <p:cNvPr id="7" name="TextBox 6"/>
          <p:cNvSpPr txBox="1"/>
          <p:nvPr/>
        </p:nvSpPr>
        <p:spPr>
          <a:xfrm>
            <a:off x="2495693" y="1190625"/>
            <a:ext cx="878767" cy="369332"/>
          </a:xfrm>
          <a:prstGeom prst="rect">
            <a:avLst/>
          </a:prstGeom>
          <a:noFill/>
        </p:spPr>
        <p:txBody>
          <a:bodyPr wrap="none" rtlCol="0">
            <a:spAutoFit/>
          </a:bodyPr>
          <a:lstStyle/>
          <a:p>
            <a:r>
              <a:rPr lang="en-US" b="1" dirty="0">
                <a:effectLst>
                  <a:outerShdw blurRad="38100" dist="38100" dir="2700000" algn="tl">
                    <a:srgbClr val="000000">
                      <a:alpha val="43137"/>
                    </a:srgbClr>
                  </a:outerShdw>
                </a:effectLst>
              </a:rPr>
              <a:t>Human</a:t>
            </a:r>
          </a:p>
        </p:txBody>
      </p:sp>
      <p:sp>
        <p:nvSpPr>
          <p:cNvPr id="8" name="TextBox 7"/>
          <p:cNvSpPr txBox="1"/>
          <p:nvPr/>
        </p:nvSpPr>
        <p:spPr>
          <a:xfrm>
            <a:off x="9286286" y="1190625"/>
            <a:ext cx="1235979" cy="369332"/>
          </a:xfrm>
          <a:prstGeom prst="rect">
            <a:avLst/>
          </a:prstGeom>
          <a:noFill/>
        </p:spPr>
        <p:txBody>
          <a:bodyPr wrap="none" rtlCol="0">
            <a:spAutoFit/>
          </a:bodyPr>
          <a:lstStyle/>
          <a:p>
            <a:r>
              <a:rPr lang="en-US" b="1" dirty="0">
                <a:effectLst>
                  <a:outerShdw blurRad="38100" dist="38100" dir="2700000" algn="tl">
                    <a:srgbClr val="000000">
                      <a:alpha val="43137"/>
                    </a:srgbClr>
                  </a:outerShdw>
                </a:effectLst>
              </a:rPr>
              <a:t>Microbiota</a:t>
            </a:r>
          </a:p>
        </p:txBody>
      </p:sp>
      <p:sp>
        <p:nvSpPr>
          <p:cNvPr id="10" name="TextBox 9"/>
          <p:cNvSpPr txBox="1"/>
          <p:nvPr/>
        </p:nvSpPr>
        <p:spPr>
          <a:xfrm>
            <a:off x="4472358" y="1408628"/>
            <a:ext cx="4121641" cy="707886"/>
          </a:xfrm>
          <a:prstGeom prst="rect">
            <a:avLst/>
          </a:prstGeom>
          <a:noFill/>
        </p:spPr>
        <p:txBody>
          <a:bodyPr wrap="none" rtlCol="0">
            <a:spAutoFit/>
          </a:bodyPr>
          <a:lstStyle/>
          <a:p>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Microbes Matter</a:t>
            </a:r>
          </a:p>
        </p:txBody>
      </p:sp>
      <p:sp>
        <p:nvSpPr>
          <p:cNvPr id="3" name="TextBox 2"/>
          <p:cNvSpPr txBox="1"/>
          <p:nvPr/>
        </p:nvSpPr>
        <p:spPr>
          <a:xfrm>
            <a:off x="466505" y="2111232"/>
            <a:ext cx="1368773" cy="646331"/>
          </a:xfrm>
          <a:prstGeom prst="rect">
            <a:avLst/>
          </a:prstGeom>
          <a:noFill/>
        </p:spPr>
        <p:txBody>
          <a:bodyPr wrap="none" rtlCol="0">
            <a:spAutoFit/>
          </a:bodyPr>
          <a:lstStyle/>
          <a:p>
            <a:pPr algn="ctr"/>
            <a:r>
              <a:rPr lang="en-US" dirty="0"/>
              <a:t>A / B / O</a:t>
            </a:r>
          </a:p>
          <a:p>
            <a:pPr algn="ctr"/>
            <a:r>
              <a:rPr lang="en-US" dirty="0"/>
              <a:t>Blood Group</a:t>
            </a:r>
          </a:p>
        </p:txBody>
      </p:sp>
      <p:sp>
        <p:nvSpPr>
          <p:cNvPr id="9" name="TextBox 8"/>
          <p:cNvSpPr txBox="1"/>
          <p:nvPr/>
        </p:nvSpPr>
        <p:spPr>
          <a:xfrm>
            <a:off x="10600267" y="2111232"/>
            <a:ext cx="1488613" cy="923330"/>
          </a:xfrm>
          <a:prstGeom prst="rect">
            <a:avLst/>
          </a:prstGeom>
          <a:noFill/>
        </p:spPr>
        <p:txBody>
          <a:bodyPr wrap="none" rtlCol="0">
            <a:spAutoFit/>
          </a:bodyPr>
          <a:lstStyle/>
          <a:p>
            <a:pPr algn="ctr"/>
            <a:r>
              <a:rPr lang="en-US" dirty="0"/>
              <a:t>Phyla / Family</a:t>
            </a:r>
          </a:p>
          <a:p>
            <a:pPr algn="ctr"/>
            <a:r>
              <a:rPr lang="en-US" dirty="0" err="1"/>
              <a:t>Enterotype</a:t>
            </a:r>
            <a:endParaRPr lang="en-US" dirty="0"/>
          </a:p>
          <a:p>
            <a:pPr algn="ctr"/>
            <a:r>
              <a:rPr lang="en-US" dirty="0"/>
              <a:t>I, II, III</a:t>
            </a:r>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53852" b="-1096"/>
          <a:stretch/>
        </p:blipFill>
        <p:spPr>
          <a:xfrm>
            <a:off x="6419654" y="2228849"/>
            <a:ext cx="1668740" cy="3983415"/>
          </a:xfrm>
          <a:prstGeom prst="rect">
            <a:avLst/>
          </a:prstGeom>
        </p:spPr>
      </p:pic>
      <p:sp>
        <p:nvSpPr>
          <p:cNvPr id="14" name="TextBox 13"/>
          <p:cNvSpPr txBox="1"/>
          <p:nvPr/>
        </p:nvSpPr>
        <p:spPr>
          <a:xfrm>
            <a:off x="466505" y="5773585"/>
            <a:ext cx="5593519" cy="1015663"/>
          </a:xfrm>
          <a:prstGeom prst="rect">
            <a:avLst/>
          </a:prstGeom>
          <a:noFill/>
        </p:spPr>
        <p:txBody>
          <a:bodyPr wrap="none" rtlCol="0">
            <a:spAutoFit/>
          </a:bodyPr>
          <a:lstStyle/>
          <a:p>
            <a:pPr algn="ctr"/>
            <a:r>
              <a:rPr lang="en-US" sz="2000" b="1" dirty="0"/>
              <a:t>Siddhartha Mukherjee</a:t>
            </a:r>
          </a:p>
          <a:p>
            <a:pPr algn="ctr"/>
            <a:r>
              <a:rPr lang="en-US" sz="2000" i="1" dirty="0"/>
              <a:t>The Emperor of all Maladies:  A Biography of Cancer</a:t>
            </a:r>
          </a:p>
          <a:p>
            <a:pPr algn="ctr"/>
            <a:r>
              <a:rPr lang="en-US" sz="2000" dirty="0"/>
              <a:t>Pulitzer Prize</a:t>
            </a:r>
          </a:p>
        </p:txBody>
      </p:sp>
      <p:pic>
        <p:nvPicPr>
          <p:cNvPr id="2" name="Picture 1"/>
          <p:cNvPicPr>
            <a:picLocks noChangeAspect="1"/>
          </p:cNvPicPr>
          <p:nvPr/>
        </p:nvPicPr>
        <p:blipFill rotWithShape="1">
          <a:blip r:embed="rId5"/>
          <a:srcRect t="-1" r="54054" b="-3437"/>
          <a:stretch/>
        </p:blipFill>
        <p:spPr>
          <a:xfrm>
            <a:off x="4852709" y="3318235"/>
            <a:ext cx="730058" cy="1659708"/>
          </a:xfrm>
          <a:prstGeom prst="rect">
            <a:avLst/>
          </a:prstGeom>
        </p:spPr>
      </p:pic>
      <p:sp>
        <p:nvSpPr>
          <p:cNvPr id="11" name="TextBox 10"/>
          <p:cNvSpPr txBox="1"/>
          <p:nvPr/>
        </p:nvSpPr>
        <p:spPr>
          <a:xfrm>
            <a:off x="2354699" y="3296078"/>
            <a:ext cx="2698185" cy="646331"/>
          </a:xfrm>
          <a:prstGeom prst="rect">
            <a:avLst/>
          </a:prstGeom>
          <a:noFill/>
        </p:spPr>
        <p:txBody>
          <a:bodyPr wrap="square" rtlCol="0">
            <a:spAutoFit/>
          </a:bodyPr>
          <a:lstStyle/>
          <a:p>
            <a:r>
              <a:rPr lang="en-US" dirty="0"/>
              <a:t>10 TRILLION</a:t>
            </a:r>
          </a:p>
          <a:p>
            <a:r>
              <a:rPr lang="en-US" dirty="0"/>
              <a:t>CELLS</a:t>
            </a:r>
          </a:p>
        </p:txBody>
      </p:sp>
      <p:sp>
        <p:nvSpPr>
          <p:cNvPr id="13" name="TextBox 12"/>
          <p:cNvSpPr txBox="1"/>
          <p:nvPr/>
        </p:nvSpPr>
        <p:spPr>
          <a:xfrm>
            <a:off x="9182502" y="3400425"/>
            <a:ext cx="3195676" cy="646331"/>
          </a:xfrm>
          <a:prstGeom prst="rect">
            <a:avLst/>
          </a:prstGeom>
          <a:noFill/>
        </p:spPr>
        <p:txBody>
          <a:bodyPr wrap="square" rtlCol="0">
            <a:spAutoFit/>
          </a:bodyPr>
          <a:lstStyle/>
          <a:p>
            <a:r>
              <a:rPr lang="en-US" dirty="0"/>
              <a:t>100 TRILLION</a:t>
            </a:r>
          </a:p>
          <a:p>
            <a:r>
              <a:rPr lang="en-US" dirty="0"/>
              <a:t>CELLS</a:t>
            </a:r>
          </a:p>
        </p:txBody>
      </p:sp>
    </p:spTree>
    <p:extLst>
      <p:ext uri="{BB962C8B-B14F-4D97-AF65-F5344CB8AC3E}">
        <p14:creationId xmlns:p14="http://schemas.microsoft.com/office/powerpoint/2010/main" val="232418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path" presetSubtype="0" accel="50000" decel="50000" fill="hold" nodeType="clickEffect">
                                  <p:stCondLst>
                                    <p:cond delay="0"/>
                                  </p:stCondLst>
                                  <p:childTnLst>
                                    <p:animMotion origin="layout" path="M 0 0 L 0.017 0 C 0.025 0 0.034 -0.014 0.042 -0.016 C 0.048 -0.016 0.059 -0.003 0.064 -0.003 C 0.071 -0.003 0.078 -0.007 0.091 -0.007 L 0.1 -0.162 L 0.11 0.025 L 0.122 0 L 0.132 -0.007 L 0.156 -0.001 C 0.167 -0.004 0.176 -0.017 0.187 -0.022 C 0.191 -0.023 0.2 -0.024 0.206 -0.022 C 0.212 -0.02 0.217 -0.006 0.219 -0.005 C 0.222 -0.001 0.229 -0.005 0.233 -0.003 L 0.239 0 L 0.25 0 E" pathEditMode="relative" ptsTypes="">
                                      <p:cBhvr>
                                        <p:cTn id="6" dur="2000" fill="hold"/>
                                        <p:tgtEl>
                                          <p:spTgt spid="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8" presetClass="path" presetSubtype="0" accel="50000" decel="50000" fill="hold" nodeType="clickEffect">
                                  <p:stCondLst>
                                    <p:cond delay="0"/>
                                  </p:stCondLst>
                                  <p:childTnLst>
                                    <p:animMotion origin="layout" path="M 0 0 C 0.008 0.008 0.017 0.016 0.021 0.026 C 0.025 0.037 0.027 0.05 0.029 0.063 C 0.031 0.076 0.029 0.087 0.027 0.099 C 0.025 0.11 0.022 0.122 0.015 0.132 C 0.009 0.142 -0.001 0.15 -0.012 0.156 C -0.022 0.162 -0.034 0.166 -0.046 0.168 C -0.058 0.17 -0.07 0.17 -0.081 0.168 C -0.093 0.166 -0.104 0.161 -0.113 0.153 C -0.122 0.146 -0.13 0.137 -0.134 0.126 C -0.139 0.116 -0.141 0.102 -0.141 0.091 C -0.142 0.08 -0.141 0.067 -0.136 0.056 C -0.131 0.046 -0.122 0.038 -0.11 0.034 C -0.098 0.031 -0.086 0.035 -0.078 0.042 C -0.071 0.049 -0.066 0.06 -0.065 0.073 C -0.065 0.086 -0.066 0.098 -0.071 0.108 C -0.076 0.118 -0.075 0.12 -0.095 0.133 C -0.113 0.147 -0.131 0.143 -0.142 0.144 C -0.153 0.144 -0.162 0.14 -0.173 0.136 C -0.185 0.131 -0.195 0.122 -0.202 0.114 C -0.209 0.106 -0.212 0.096 -0.216 0.08 C -0.219 0.064 -0.219 0.056 -0.219 0.044 C -0.219 0.032 -0.219 0.02 -0.219 0.008 E" pathEditMode="relative" ptsTypes="">
                                      <p:cBhvr>
                                        <p:cTn id="10"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10326" y="582614"/>
            <a:ext cx="4014150" cy="5894386"/>
          </a:xfrm>
          <a:prstGeom prst="rect">
            <a:avLst/>
          </a:prstGeom>
          <a:solidFill>
            <a:schemeClr val="bg1"/>
          </a:solid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5591534" y="668845"/>
            <a:ext cx="4191000" cy="5715000"/>
          </a:xfrm>
          <a:prstGeom prst="rect">
            <a:avLst/>
          </a:prstGeom>
          <a:solidFill>
            <a:schemeClr val="bg1"/>
          </a:solid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48" name="Text Box 41"/>
          <p:cNvSpPr txBox="1">
            <a:spLocks noChangeArrowheads="1"/>
          </p:cNvSpPr>
          <p:nvPr/>
        </p:nvSpPr>
        <p:spPr bwMode="auto">
          <a:xfrm>
            <a:off x="1676400" y="152401"/>
            <a:ext cx="8686800" cy="430213"/>
          </a:xfrm>
          <a:prstGeom prst="rect">
            <a:avLst/>
          </a:prstGeom>
          <a:solidFill>
            <a:schemeClr val="tx1"/>
          </a:solidFill>
          <a:ln w="9525">
            <a:noFill/>
            <a:miter lim="800000"/>
            <a:headEnd/>
            <a:tailEnd/>
          </a:ln>
        </p:spPr>
        <p:txBody>
          <a:bodyPr>
            <a:spAutoFit/>
          </a:bodyPr>
          <a:lstStyle/>
          <a:p>
            <a:pPr algn="ctr"/>
            <a:r>
              <a:rPr lang="en-US" sz="2200" b="1">
                <a:solidFill>
                  <a:schemeClr val="bg1"/>
                </a:solidFill>
                <a:latin typeface="Garamond" pitchFamily="18" charset="0"/>
              </a:rPr>
              <a:t>The Human vs. Bacterial Genomic Libraries</a:t>
            </a:r>
          </a:p>
        </p:txBody>
      </p:sp>
      <p:sp>
        <p:nvSpPr>
          <p:cNvPr id="5" name="Rectangle 4"/>
          <p:cNvSpPr/>
          <p:nvPr/>
        </p:nvSpPr>
        <p:spPr>
          <a:xfrm>
            <a:off x="2438401" y="609600"/>
            <a:ext cx="2302233"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Human</a:t>
            </a:r>
          </a:p>
        </p:txBody>
      </p:sp>
      <p:sp>
        <p:nvSpPr>
          <p:cNvPr id="6" name="Rectangle 5"/>
          <p:cNvSpPr/>
          <p:nvPr/>
        </p:nvSpPr>
        <p:spPr>
          <a:xfrm>
            <a:off x="6624708" y="609600"/>
            <a:ext cx="2907720"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Microbes</a:t>
            </a:r>
          </a:p>
        </p:txBody>
      </p:sp>
      <p:sp>
        <p:nvSpPr>
          <p:cNvPr id="9" name="Rectangle 8"/>
          <p:cNvSpPr/>
          <p:nvPr/>
        </p:nvSpPr>
        <p:spPr>
          <a:xfrm>
            <a:off x="3870635" y="1860648"/>
            <a:ext cx="2667000" cy="1384995"/>
          </a:xfrm>
          <a:prstGeom prst="rect">
            <a:avLst/>
          </a:prstGeom>
          <a:solidFill>
            <a:schemeClr val="bg1"/>
          </a:solidFill>
          <a:ln w="53975">
            <a:solidFill>
              <a:srgbClr val="0070C0"/>
            </a:solidFill>
          </a:ln>
        </p:spPr>
        <p:txBody>
          <a:bodyPr>
            <a:spAutoFit/>
          </a:bodyPr>
          <a:lstStyle/>
          <a:p>
            <a:pPr algn="ctr">
              <a:defRPr/>
            </a:pP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Cohabitation</a:t>
            </a:r>
          </a:p>
          <a:p>
            <a:pPr algn="ctr">
              <a:defRPr/>
            </a:pP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INTELLEGENT </a:t>
            </a:r>
          </a:p>
          <a:p>
            <a:pPr algn="ctr">
              <a:defRPr/>
            </a:pP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SYMBIOSIS</a:t>
            </a:r>
          </a:p>
        </p:txBody>
      </p:sp>
      <p:sp>
        <p:nvSpPr>
          <p:cNvPr id="6152" name="TextBox 10"/>
          <p:cNvSpPr txBox="1">
            <a:spLocks noChangeArrowheads="1"/>
          </p:cNvSpPr>
          <p:nvPr/>
        </p:nvSpPr>
        <p:spPr bwMode="auto">
          <a:xfrm>
            <a:off x="2057400" y="1447800"/>
            <a:ext cx="2743200" cy="369888"/>
          </a:xfrm>
          <a:prstGeom prst="rect">
            <a:avLst/>
          </a:prstGeom>
          <a:noFill/>
          <a:ln w="9525">
            <a:noFill/>
            <a:miter lim="800000"/>
            <a:headEnd/>
            <a:tailEnd/>
          </a:ln>
        </p:spPr>
        <p:txBody>
          <a:bodyPr>
            <a:spAutoFit/>
          </a:bodyPr>
          <a:lstStyle/>
          <a:p>
            <a:r>
              <a:rPr lang="en-US">
                <a:latin typeface="Calibri" pitchFamily="34" charset="0"/>
              </a:rPr>
              <a:t>10^12 Eukaryotic Cells</a:t>
            </a:r>
          </a:p>
        </p:txBody>
      </p:sp>
      <p:sp>
        <p:nvSpPr>
          <p:cNvPr id="6153" name="TextBox 11"/>
          <p:cNvSpPr txBox="1">
            <a:spLocks noChangeArrowheads="1"/>
          </p:cNvSpPr>
          <p:nvPr/>
        </p:nvSpPr>
        <p:spPr bwMode="auto">
          <a:xfrm>
            <a:off x="6248400" y="1447800"/>
            <a:ext cx="2743200" cy="369888"/>
          </a:xfrm>
          <a:prstGeom prst="rect">
            <a:avLst/>
          </a:prstGeom>
          <a:noFill/>
          <a:ln w="9525">
            <a:noFill/>
            <a:miter lim="800000"/>
            <a:headEnd/>
            <a:tailEnd/>
          </a:ln>
        </p:spPr>
        <p:txBody>
          <a:bodyPr>
            <a:spAutoFit/>
          </a:bodyPr>
          <a:lstStyle/>
          <a:p>
            <a:r>
              <a:rPr lang="en-US">
                <a:latin typeface="Calibri" pitchFamily="34" charset="0"/>
              </a:rPr>
              <a:t>10^14 Prokaryotic Cells</a:t>
            </a:r>
          </a:p>
        </p:txBody>
      </p:sp>
      <p:pic>
        <p:nvPicPr>
          <p:cNvPr id="6154" name="Picture 2" descr="http://www.nature.com/nature/journal/v409/n6822/images/409860bw.2.jpg"/>
          <p:cNvPicPr>
            <a:picLocks noChangeAspect="1" noChangeArrowheads="1"/>
          </p:cNvPicPr>
          <p:nvPr/>
        </p:nvPicPr>
        <p:blipFill>
          <a:blip r:embed="rId3" cstate="print"/>
          <a:srcRect/>
          <a:stretch>
            <a:fillRect/>
          </a:stretch>
        </p:blipFill>
        <p:spPr bwMode="auto">
          <a:xfrm>
            <a:off x="2057400" y="1905001"/>
            <a:ext cx="1828800" cy="2860675"/>
          </a:xfrm>
          <a:prstGeom prst="rect">
            <a:avLst/>
          </a:prstGeom>
          <a:noFill/>
          <a:ln w="9525">
            <a:noFill/>
            <a:miter lim="800000"/>
            <a:headEnd/>
            <a:tailEnd/>
          </a:ln>
        </p:spPr>
      </p:pic>
      <p:pic>
        <p:nvPicPr>
          <p:cNvPr id="6155" name="Picture 4" descr="http://course1.winona.edu/sberg/ILLUST/Dna-mito.JPG"/>
          <p:cNvPicPr>
            <a:picLocks noChangeAspect="1" noChangeArrowheads="1"/>
          </p:cNvPicPr>
          <p:nvPr/>
        </p:nvPicPr>
        <p:blipFill>
          <a:blip r:embed="rId4" cstate="print"/>
          <a:srcRect/>
          <a:stretch>
            <a:fillRect/>
          </a:stretch>
        </p:blipFill>
        <p:spPr bwMode="auto">
          <a:xfrm>
            <a:off x="6435833" y="1935559"/>
            <a:ext cx="3172252" cy="3413920"/>
          </a:xfrm>
          <a:prstGeom prst="rect">
            <a:avLst/>
          </a:prstGeom>
          <a:noFill/>
          <a:ln w="9525">
            <a:noFill/>
            <a:miter lim="800000"/>
            <a:headEnd/>
            <a:tailEnd/>
          </a:ln>
        </p:spPr>
      </p:pic>
      <p:sp>
        <p:nvSpPr>
          <p:cNvPr id="6156" name="AutoShape 6" descr="data:image/jpeg;base64,/9j/4AAQSkZJRgABAQAAAQABAAD/2wBDAAkGBwgHBgkIBwgKCgkLDRYPDQwMDRsUFRAWIB0iIiAdHx8kKDQsJCYxJx8fLT0tMTU3Ojo6Iys/RD84QzQ5Ojf/2wBDAQoKCg0MDRoPDxo3JR8lNzc3Nzc3Nzc3Nzc3Nzc3Nzc3Nzc3Nzc3Nzc3Nzc3Nzc3Nzc3Nzc3Nzc3Nzc3Nzc3Nzf/wAARCAC3ARMDASIAAhEBAxEB/8QAHAAAAwACAwEAAAAAAAAAAAAAAAECAwYEBQcI/8QAQhAAAgEDAQQHAgsFCAMAAAAAAAECAwQRBQYSITETQVFhcYGRB6EUIiMyQlJisbLB0TNjcoKSFlNkdKLC4fAVJDT/xAAZAQEBAQEBAQAAAAAAAAAAAAAAAQIEAwX/xAAjEQEAAgEEAgIDAQAAAAAAAAAAAQIRAwQhMRJBMrETIlGR/9oADAMBAAIRAxEAPwDeUi0hpFJGVSkUkUkPAE4DBWB4AnAYLwGAIwPBeAwBOAwXgeAIwGC8EV61K2pSq3FSFKnH505ywl5gGDHWq06FKVWtUjTpxWZSm8JeZrN7tj8JrO02csql/X5dI4tU4/r54OP/AGavL9q82u1P5OPH4PTnuwh4vkv+8TfjFflOPtO+mTUNsemru02dtJ39xy6Tde5H9fccSGyepaxUjcbS6hUfWrei8KPd2LyO/oVKdnbqloWmRVLqq1GqNLx3nxl/Kn4mKvo17qkWtQ1CtOEl/wDPZxdGl/NJvfmvDC7ifkx8ePsw1nXqWlaDKn/47U6FvUpSUlbRipy3l18FnP8AEdpsxtBqOoTcL6yqQoKDauZ03DefDCxy9Ow7Glo2laFbSrzha2tOmsyqQgspd8nlnW1NrtI+N8AtL3UGvp06L3fNslYzzETLVtSfGKzj/GyRnCoswaY2jRrza/U55jbUNPsI/XuLiMpL+VPK9GcjTNr6VG1jQuK09RvXJtyow3Y4fJLKT4fwlmkxDz84bfgTQUaka1PfgppPlvwcH6NJlNGWkNEtGRoTQViaJaMu6G6BhcQ3TLgTQGKSIaMskQ0UYmiJIzSMckBiwBWACO/SKSGkUkRpOB4KSGkBOB4KSHgCMDwVgaQE4HgrBFapToUpVa1SNOnFZlObSS8wh4Ir1aVtSlVuKkKVOPGU5ySS82avfbZqtXdns5aVNQueW/utU49/a/cjjQ2ZvdTrRudqb6defOFnQliEfT/an4m/Dx5vOPs76Z73bL4TcOz2as539xy6Rxapx7+/zwcSOzte/uFX2p1CpdVo8VZWzbUPHHCK9PE2W102na0VSo06VnQ/u6UcN+OHl+OfIVStYWbVKW45rjGnL4zz2qnFe9In5Z6pGPtcf1jsqLpUVQ0y2p2tBclSipyfn83PnLwM0bSjTmqtae9Vjym30k0+5vhHySIqXGo3Xxbayml9a6l0cf6FmT80jhPSL2rKT1XW5wg+HweziqKS/i+NN+qPPH9kcq/1Oy01dLdVqFu39O4qZm/DLy/LJ1EtqZ3mY6RYX+ofbjT6Kl/VJY9xzrbSNB0+XS0rSl0nN1akN+T/AJptsm92p0W0/b3lHK6uk3n6I1Wueoyzz7dTcWO0mqwcLqpYafQlzgo9PN+cvi+mAp7F2VRqWo3F7qEl1VKjjHyS5epiu/aRpVHKtqNWs/swUV6v9Do7z2m308q0s6VNdTqScn7sHpGlqT6wmK+2yx0O2tpuNts1aRjF4VS4qQSffxU36nLpzuLaL+W0qyp9apqUvu3V7jzG+2z129TU7xwj9WnFL/k6eveXNy83FxVqv7c2z0jQn3JmPT1q41/SqGfhWv7zXONvBR96TfvODX9oWk0IbltRurjdWE5cM+LbbPLUUjcaFIPKW8VPaLezuIyp2tKFFPjDm2vE9JhicIyXKSTPAEfQNvHFvSX2F9x569YjGFqW6JxMuBNHOrE0Q0ZWiWijC0S0ZmiWgMDiQ4mdoloDBugZcAUd4kNItRHjBFSkPA8MaiBIJFqI90CUh4KwPBB0+0+qS0bR6t5TipVE1GCksrLfNmraTpl3tju3mtanTnbRfC0tJYx4rq977zYNvKe/s3X4fNqQf+rH5nklK4ubC66eyrToz7YvB16NYtTicT/WJnEvbbSxs9Ot+hsqEKNJfRp8Mvvl1v3mSTnGL6OChDm5Se4vN8/cjxzVdvterU4UoXXQ7ixJ04qMpPvZrd7rGo3z/wDbva9XunUbMRtpnm0r5vbNQ1zRbPKv9YpPtpW88Lz3XvP+ryNfuvaHoVlFw061lJfu4bqfjy96Z5K23zFk9I29PfKeUt/vvade1U421pCEerpJt+5YR0N3tnrlzlK76FPqpQUffzNeHhvkekUpHUJmXIuL67upZubmtVf25tmDI1CT6hum0m+HDvN5ROQAYCGCQyARaQkikgKSPoSivkKf8K+4+fYRzJLtZ9DwjiEV2LBzbj01VDRLRmcSXE5mmFoho5DiS4gcdolxM7gJwKOO4kuJyHElxA4+6Bm3QA7rdZSiZVAagFYt0N0zbo9wDCoj3TNuj3SDDuhumbcDcA6HbClv7NX/AHU1L0kmeM3UOGT3TaGj0ug6jDHO2qfhbPEascwa5o69v1LFmu3sWp1fJnEZ2GoRxOffBM4B7sslKhOrUjTpxc5yeIxists7CnoV657tSl0ck8NVJJNeXMz7K4Wv2XfP8mei1HaxqTdWp8ZcXFyf3HPq6tqziGojLRbbZO5qJScm854U6Tfvlg59LZOlSindTUX19JXUV6JfmbDKlbTk6kKd1Ug85hTclFcOzgOU7a1SkrezoNrL6aayuPqeM6t59tYhwNN2f0upGUYdDVlHDcoxcu3teH1egtrbSNHZyulQoU4xlDc6OPH5yXYc3+0en0IvprmM5Z4KjB4XmzX9ptpbXUNOqWlvTnmck3KTXU88kWlbzaJScNOwAwwd7AwNIeBpECSLihJFxQGSgs1aa7ZJe8+it3B882izdUO+pH70fRko8X4nLufTVWDcE4mdolxOZphcSXEzuInEDjuJLichxJcSjjuJLichxIcQOPugZ90AO5SKwVgaQVKQ8FYDACwGCsBggWAwVgMAYLukqtpXpfXpyj6po8DaxwfYfQiWWk+08EvKXR3Vany3Jyj6PB07ee2LNb1GPyn8jXvOtS4I7jU44qQfblHUY4HUy5Vjdysrmjc0t3pKUlJZWeJ29ba/Uakm4dFSb64U1n1eTXgwZnTrPMwuXYXGtajc56a6qyT6nJ4OHKrUlzkyMDSNRWI6QcXz4jwCRRoTgaQ8DSASKSAaIBItEpFpAcixWb23X72H3o+jJL4z8T5101Z1C1XbXh+JH0ZL5z8Tk3PcNVY8BgYHK0liaKEVUNEtGRoTQGJoloyNEtFRiaAvAAduikShoKpDJQ0QMYhgAAMBHiWv0ui17UafZcVMf1M9uPIdp6MFtpeUqrcYVKyba6t6Kf5nvoTiZZs0jVY8IP7R0zXPxO/1ul0aqR57k8Z8zopr40vE7YYRgMFYDBQsDwPA8ALA8DwGCgwAwwQGBoEAFJDQkikQczSVvapZLtuKa/1I+iJPi/E+eNHWdXsf8zT/ABI+hpPizj3PcN1JiBiyczRgICgYhsQEshotksqIAYAdoikShoKZSEBBSGJDAAAAhnlO39KUNsFOGVKapSTXgl+R6seZe06G5rttVx863i/SUj20PkktI2kXy11HrUnx7TWZ/PZte0cM3lziLSkspN5+j29ZqslxXgdteoYlAYKwGDQWBjwBQDBDCFgBhkKQ8AMgaGSUgOfoizrFgu25pfjR9By5s+ftAWdc05f4ql+NHv7fE4t13DdQxAwOZos8SjHn5TBkABFBgqIZLRkaJaAx4AvAFHPGCGgpoeRDIHkeSRgUAgyEM889qsMXGnVPrU6kc+Di/wAz0M0b2q082Gn1fq1pR9Y5/wBp6aM/vCT00DWoqU6U1BxjOmnx6+L4+ZqMlh47OBtNxGEbajKFTeynvQz818P+/qa1cR3a9Rdkn9531jhhiwGBsDQWB4ACgAAAAAAAZI0AykSNEHZbPyUdd05vquqX4ke9b54Do0savYvsuaf4ke7KfE4t13DVXI3h7xhUikczbIsb2eBkMKXEtAZB8CEu9lrkUGBMeRBE4AYAcxDRKGVVDJyMgoCcjyZ4FALI0IlDyal7Tae/s7CeP2dzB+qkvzNsNe2/p9JsrefYdOX+tfqemlP7wk9PHpr4p0t6sXM+/id4uKaOn1GOLnPbFH02HFEPAmUAgAAEwAAAQAA0IMgVkaZGRpgc/SOOq2X+Yp/iR7jGayeIaDTlV1mxhBNy6eD4dzyz2uhCU+ODh3XcN1cqMzInkmFJoyqODmaOOS0TEoCkPJKQ0UVkQBkIQABRyxiTGFNDENvgZnoCGAHnICiRpivYo6nayn0uzOpQ/wAPKXpx/I7U4+o0vhGn3VH+8ozj6xaPavExKS8Hg8NprgdZqa+UpvuwdlPhJnXajxjB9kj6uHm4LJKlzJZUJiGIBAAJNtJLLfJIAEdvY7M6zfYdDT6qg/p1FuL3mxWHs4u54lf3tKkuuNKLm/V4R521aV7lcNGHCMpyUYRcpPkkss9YsdgtFtsOrTq3Mv3s+HosHf2em2llHdtLWjRX7uCR423MeoWKvIbHZXW73Dp2FSEX9Kt8Re/ibDY+zm4lh319CmuuNGLk/V4PSFApQPK2veWvGHSaDsvpujy37enKdVrDqVHl/wDBssMY5GGKSMsWeEzM8yq8DJQyKfIeSQArIZJDIFBkQZCKyBOQKOahkoeQKQyUxktGYU0PJJSPLEzwGNCGbiuAA8NYfIBM2PDdf0+vpmo1be4g4tSe7LHCSzwaOjvl8l5nv+p6XaanQdG+t4VodW8uMfB80aHrns2nUTelXS3W/wBnX6vNczupuKzGLPOavLJPiY2+J6jYeza0oxi9Qq1biol8ZRe5HPlx95sNjs/pun4+CWNCnJfSUE5er4idxWOjxePWOhatqGHa2FecX9Nx3Y+rwjYbH2d6lWw7y4oW8fqxzOX5L3nqPRvsK3DytuLz0vi06x9n2kW+HcuvdS+3Pdj6L9TYbHSLCwWLOzoUcdcIJP15nYYHg8bXtbuVwxqHailEp5bQYZkLdQ8Ie6PDIAEPHYNIKEikkCRWABDEikgoAYECExiZQshkGS0EVkCAA52eopAADTKAAGgQAMChoACgMgAEtksAKMcop9RhlTQABilAlxAAhbpO6wAA3eIboAAYKSAADA0sAAQ8DACKaBAADAACkR8bu7wAAbJYAAsgABH/2Q=="/>
          <p:cNvSpPr>
            <a:spLocks noChangeAspect="1" noChangeArrowheads="1"/>
          </p:cNvSpPr>
          <p:nvPr/>
        </p:nvSpPr>
        <p:spPr bwMode="auto">
          <a:xfrm>
            <a:off x="1587501" y="-839788"/>
            <a:ext cx="2619375" cy="1743076"/>
          </a:xfrm>
          <a:prstGeom prst="rect">
            <a:avLst/>
          </a:prstGeom>
          <a:noFill/>
          <a:ln w="9525">
            <a:noFill/>
            <a:miter lim="800000"/>
            <a:headEnd/>
            <a:tailEnd/>
          </a:ln>
        </p:spPr>
        <p:txBody>
          <a:bodyPr/>
          <a:lstStyle/>
          <a:p>
            <a:endParaRPr lang="en-US">
              <a:latin typeface="Calibri" pitchFamily="34" charset="0"/>
            </a:endParaRPr>
          </a:p>
        </p:txBody>
      </p:sp>
      <p:sp>
        <p:nvSpPr>
          <p:cNvPr id="6157" name="AutoShape 8" descr="data:image/jpeg;base64,/9j/4AAQSkZJRgABAQAAAQABAAD/2wBDAAkGBwgHBgkIBwgKCgkLDRYPDQwMDRsUFRAWIB0iIiAdHx8kKDQsJCYxJx8fLT0tMTU3Ojo6Iys/RD84QzQ5Ojf/2wBDAQoKCg0MDRoPDxo3JR8lNzc3Nzc3Nzc3Nzc3Nzc3Nzc3Nzc3Nzc3Nzc3Nzc3Nzc3Nzc3Nzc3Nzc3Nzc3Nzc3Nzf/wAARCAC3ARMDASIAAhEBAxEB/8QAHAAAAwACAwEAAAAAAAAAAAAAAAECAwYEBQcI/8QAQhAAAgEDAQQHAgsFCAMAAAAAAAECAwQRBQYSITETQVFhcYGRB6EUIiMyQlJisbLB0TNjcoKSFlNkdKLC4fAVJDT/xAAZAQEBAQEBAQAAAAAAAAAAAAAAAQIEAwX/xAAjEQEAAgEEAgIDAQAAAAAAAAAAAQIRAwQhMRJBMrETIlGR/9oADAMBAAIRAxEAPwDeUi0hpFJGVSkUkUkPAE4DBWB4AnAYLwGAIwPBeAwBOAwXgeAIwGC8EV61K2pSq3FSFKnH505ywl5gGDHWq06FKVWtUjTpxWZSm8JeZrN7tj8JrO02csql/X5dI4tU4/r54OP/AGavL9q82u1P5OPH4PTnuwh4vkv+8TfjFflOPtO+mTUNsemru02dtJ39xy6Tde5H9fccSGyepaxUjcbS6hUfWrei8KPd2LyO/oVKdnbqloWmRVLqq1GqNLx3nxl/Kn4mKvo17qkWtQ1CtOEl/wDPZxdGl/NJvfmvDC7ifkx8ePsw1nXqWlaDKn/47U6FvUpSUlbRipy3l18FnP8AEdpsxtBqOoTcL6yqQoKDauZ03DefDCxy9Ow7Glo2laFbSrzha2tOmsyqQgspd8nlnW1NrtI+N8AtL3UGvp06L3fNslYzzETLVtSfGKzj/GyRnCoswaY2jRrza/U55jbUNPsI/XuLiMpL+VPK9GcjTNr6VG1jQuK09RvXJtyow3Y4fJLKT4fwlmkxDz84bfgTQUaka1PfgppPlvwcH6NJlNGWkNEtGRoTQViaJaMu6G6BhcQ3TLgTQGKSIaMskQ0UYmiJIzSMckBiwBWACO/SKSGkUkRpOB4KSGkBOB4KSHgCMDwVgaQE4HgrBFapToUpVa1SNOnFZlObSS8wh4Ir1aVtSlVuKkKVOPGU5ySS82avfbZqtXdns5aVNQueW/utU49/a/cjjQ2ZvdTrRudqb6defOFnQliEfT/an4m/Dx5vOPs76Z73bL4TcOz2as539xy6Rxapx7+/zwcSOzte/uFX2p1CpdVo8VZWzbUPHHCK9PE2W102na0VSo06VnQ/u6UcN+OHl+OfIVStYWbVKW45rjGnL4zz2qnFe9In5Z6pGPtcf1jsqLpUVQ0y2p2tBclSipyfn83PnLwM0bSjTmqtae9Vjym30k0+5vhHySIqXGo3Xxbayml9a6l0cf6FmT80jhPSL2rKT1XW5wg+HweziqKS/i+NN+qPPH9kcq/1Oy01dLdVqFu39O4qZm/DLy/LJ1EtqZ3mY6RYX+ofbjT6Kl/VJY9xzrbSNB0+XS0rSl0nN1akN+T/AJptsm92p0W0/b3lHK6uk3n6I1Wueoyzz7dTcWO0mqwcLqpYafQlzgo9PN+cvi+mAp7F2VRqWo3F7qEl1VKjjHyS5epiu/aRpVHKtqNWs/swUV6v9Do7z2m308q0s6VNdTqScn7sHpGlqT6wmK+2yx0O2tpuNts1aRjF4VS4qQSffxU36nLpzuLaL+W0qyp9apqUvu3V7jzG+2z129TU7xwj9WnFL/k6eveXNy83FxVqv7c2z0jQn3JmPT1q41/SqGfhWv7zXONvBR96TfvODX9oWk0IbltRurjdWE5cM+LbbPLUUjcaFIPKW8VPaLezuIyp2tKFFPjDm2vE9JhicIyXKSTPAEfQNvHFvSX2F9x569YjGFqW6JxMuBNHOrE0Q0ZWiWijC0S0ZmiWgMDiQ4mdoloDBugZcAUd4kNItRHjBFSkPA8MaiBIJFqI90CUh4KwPBB0+0+qS0bR6t5TipVE1GCksrLfNmraTpl3tju3mtanTnbRfC0tJYx4rq977zYNvKe/s3X4fNqQf+rH5nklK4ubC66eyrToz7YvB16NYtTicT/WJnEvbbSxs9Ot+hsqEKNJfRp8Mvvl1v3mSTnGL6OChDm5Se4vN8/cjxzVdvterU4UoXXQ7ixJ04qMpPvZrd7rGo3z/wDbva9XunUbMRtpnm0r5vbNQ1zRbPKv9YpPtpW88Lz3XvP+ryNfuvaHoVlFw061lJfu4bqfjy96Z5K23zFk9I29PfKeUt/vvade1U421pCEerpJt+5YR0N3tnrlzlK76FPqpQUffzNeHhvkekUpHUJmXIuL67upZubmtVf25tmDI1CT6hum0m+HDvN5ROQAYCGCQyARaQkikgKSPoSivkKf8K+4+fYRzJLtZ9DwjiEV2LBzbj01VDRLRmcSXE5mmFoho5DiS4gcdolxM7gJwKOO4kuJyHElxA4+6Bm3QA7rdZSiZVAagFYt0N0zbo9wDCoj3TNuj3SDDuhumbcDcA6HbClv7NX/AHU1L0kmeM3UOGT3TaGj0ug6jDHO2qfhbPEascwa5o69v1LFmu3sWp1fJnEZ2GoRxOffBM4B7sslKhOrUjTpxc5yeIxists7CnoV657tSl0ck8NVJJNeXMz7K4Wv2XfP8mei1HaxqTdWp8ZcXFyf3HPq6tqziGojLRbbZO5qJScm854U6Tfvlg59LZOlSindTUX19JXUV6JfmbDKlbTk6kKd1Ug85hTclFcOzgOU7a1SkrezoNrL6aayuPqeM6t59tYhwNN2f0upGUYdDVlHDcoxcu3teH1egtrbSNHZyulQoU4xlDc6OPH5yXYc3+0en0IvprmM5Z4KjB4XmzX9ptpbXUNOqWlvTnmck3KTXU88kWlbzaJScNOwAwwd7AwNIeBpECSLihJFxQGSgs1aa7ZJe8+it3B882izdUO+pH70fRko8X4nLufTVWDcE4mdolxOZphcSXEzuInEDjuJLichxJcSjjuJLichxIcQOPugZ90AO5SKwVgaQVKQ8FYDACwGCsBggWAwVgMAYLukqtpXpfXpyj6po8DaxwfYfQiWWk+08EvKXR3Vany3Jyj6PB07ee2LNb1GPyn8jXvOtS4I7jU44qQfblHUY4HUy5Vjdysrmjc0t3pKUlJZWeJ29ba/Uakm4dFSb64U1n1eTXgwZnTrPMwuXYXGtajc56a6qyT6nJ4OHKrUlzkyMDSNRWI6QcXz4jwCRRoTgaQ8DSASKSAaIBItEpFpAcixWb23X72H3o+jJL4z8T5101Z1C1XbXh+JH0ZL5z8Tk3PcNVY8BgYHK0liaKEVUNEtGRoTQGJoloyNEtFRiaAvAAduikShoKpDJQ0QMYhgAAMBHiWv0ui17UafZcVMf1M9uPIdp6MFtpeUqrcYVKyba6t6Kf5nvoTiZZs0jVY8IP7R0zXPxO/1ul0aqR57k8Z8zopr40vE7YYRgMFYDBQsDwPA8ALA8DwGCgwAwwQGBoEAFJDQkikQczSVvapZLtuKa/1I+iJPi/E+eNHWdXsf8zT/ABI+hpPizj3PcN1JiBiyczRgICgYhsQEshotksqIAYAdoikShoKZSEBBSGJDAAAAhnlO39KUNsFOGVKapSTXgl+R6seZe06G5rttVx863i/SUj20PkktI2kXy11HrUnx7TWZ/PZte0cM3lziLSkspN5+j29ZqslxXgdteoYlAYKwGDQWBjwBQDBDCFgBhkKQ8AMgaGSUgOfoizrFgu25pfjR9By5s+ftAWdc05f4ql+NHv7fE4t13DdQxAwOZos8SjHn5TBkABFBgqIZLRkaJaAx4AvAFHPGCGgpoeRDIHkeSRgUAgyEM889qsMXGnVPrU6kc+Di/wAz0M0b2q082Gn1fq1pR9Y5/wBp6aM/vCT00DWoqU6U1BxjOmnx6+L4+ZqMlh47OBtNxGEbajKFTeynvQz818P+/qa1cR3a9Rdkn9531jhhiwGBsDQWB4ACgAAAAAAAZI0AykSNEHZbPyUdd05vquqX4ke9b54Do0savYvsuaf4ke7KfE4t13DVXI3h7xhUikczbIsb2eBkMKXEtAZB8CEu9lrkUGBMeRBE4AYAcxDRKGVVDJyMgoCcjyZ4FALI0IlDyal7Tae/s7CeP2dzB+qkvzNsNe2/p9JsrefYdOX+tfqemlP7wk9PHpr4p0t6sXM+/id4uKaOn1GOLnPbFH02HFEPAmUAgAAEwAAAQAA0IMgVkaZGRpgc/SOOq2X+Yp/iR7jGayeIaDTlV1mxhBNy6eD4dzyz2uhCU+ODh3XcN1cqMzInkmFJoyqODmaOOS0TEoCkPJKQ0UVkQBkIQABRyxiTGFNDENvgZnoCGAHnICiRpivYo6nayn0uzOpQ/wAPKXpx/I7U4+o0vhGn3VH+8ozj6xaPavExKS8Hg8NprgdZqa+UpvuwdlPhJnXajxjB9kj6uHm4LJKlzJZUJiGIBAAJNtJLLfJIAEdvY7M6zfYdDT6qg/p1FuL3mxWHs4u54lf3tKkuuNKLm/V4R521aV7lcNGHCMpyUYRcpPkkss9YsdgtFtsOrTq3Mv3s+HosHf2em2llHdtLWjRX7uCR423MeoWKvIbHZXW73Dp2FSEX9Kt8Re/ibDY+zm4lh319CmuuNGLk/V4PSFApQPK2veWvGHSaDsvpujy37enKdVrDqVHl/wDBssMY5GGKSMsWeEzM8yq8DJQyKfIeSQArIZJDIFBkQZCKyBOQKOahkoeQKQyUxktGYU0PJJSPLEzwGNCGbiuAA8NYfIBM2PDdf0+vpmo1be4g4tSe7LHCSzwaOjvl8l5nv+p6XaanQdG+t4VodW8uMfB80aHrns2nUTelXS3W/wBnX6vNczupuKzGLPOavLJPiY2+J6jYeza0oxi9Qq1biol8ZRe5HPlx95sNjs/pun4+CWNCnJfSUE5er4idxWOjxePWOhatqGHa2FecX9Nx3Y+rwjYbH2d6lWw7y4oW8fqxzOX5L3nqPRvsK3DytuLz0vi06x9n2kW+HcuvdS+3Pdj6L9TYbHSLCwWLOzoUcdcIJP15nYYHg8bXtbuVwxqHailEp5bQYZkLdQ8Ie6PDIAEPHYNIKEikkCRWABDEikgoAYECExiZQshkGS0EVkCAA52eopAADTKAAGgQAMChoACgMgAEtksAKMcop9RhlTQABilAlxAAhbpO6wAA3eIboAAYKSAADA0sAAQ8DACKaBAADAACkR8bu7wAAbJYAAsgABH/2Q=="/>
          <p:cNvSpPr>
            <a:spLocks noChangeAspect="1" noChangeArrowheads="1"/>
          </p:cNvSpPr>
          <p:nvPr/>
        </p:nvSpPr>
        <p:spPr bwMode="auto">
          <a:xfrm>
            <a:off x="1587501" y="-839788"/>
            <a:ext cx="2619375" cy="1743076"/>
          </a:xfrm>
          <a:prstGeom prst="rect">
            <a:avLst/>
          </a:prstGeom>
          <a:noFill/>
          <a:ln w="9525">
            <a:noFill/>
            <a:miter lim="800000"/>
            <a:headEnd/>
            <a:tailEnd/>
          </a:ln>
        </p:spPr>
        <p:txBody>
          <a:bodyPr/>
          <a:lstStyle/>
          <a:p>
            <a:endParaRPr lang="en-US">
              <a:latin typeface="Calibri" pitchFamily="34" charset="0"/>
            </a:endParaRPr>
          </a:p>
        </p:txBody>
      </p:sp>
      <p:sp>
        <p:nvSpPr>
          <p:cNvPr id="6158" name="AutoShape 10" descr="data:image/jpeg;base64,/9j/4AAQSkZJRgABAQAAAQABAAD/2wBDAAkGBwgHBgkIBwgKCgkLDRYPDQwMDRsUFRAWIB0iIiAdHx8kKDQsJCYxJx8fLT0tMTU3Ojo6Iys/RD84QzQ5Ojf/2wBDAQoKCg0MDRoPDxo3JR8lNzc3Nzc3Nzc3Nzc3Nzc3Nzc3Nzc3Nzc3Nzc3Nzc3Nzc3Nzc3Nzc3Nzc3Nzc3Nzc3Nzf/wAARCAC3ARMDASIAAhEBAxEB/8QAHAAAAwACAwEAAAAAAAAAAAAAAAECAwYEBQcI/8QAQhAAAgEDAQQHAgsFCAMAAAAAAAECAwQRBQYSITETQVFhcYGRB6EUIiMyQlJisbLB0TNjcoKSFlNkdKLC4fAVJDT/xAAZAQEBAQEBAQAAAAAAAAAAAAAAAQIEAwX/xAAjEQEAAgEEAgIDAQAAAAAAAAAAAQIRAwQhMRJBMrETIlGR/9oADAMBAAIRAxEAPwDeUi0hpFJGVSkUkUkPAE4DBWB4AnAYLwGAIwPBeAwBOAwXgeAIwGC8EV61K2pSq3FSFKnH505ywl5gGDHWq06FKVWtUjTpxWZSm8JeZrN7tj8JrO02csql/X5dI4tU4/r54OP/AGavL9q82u1P5OPH4PTnuwh4vkv+8TfjFflOPtO+mTUNsemru02dtJ39xy6Tde5H9fccSGyepaxUjcbS6hUfWrei8KPd2LyO/oVKdnbqloWmRVLqq1GqNLx3nxl/Kn4mKvo17qkWtQ1CtOEl/wDPZxdGl/NJvfmvDC7ifkx8ePsw1nXqWlaDKn/47U6FvUpSUlbRipy3l18FnP8AEdpsxtBqOoTcL6yqQoKDauZ03DefDCxy9Ow7Glo2laFbSrzha2tOmsyqQgspd8nlnW1NrtI+N8AtL3UGvp06L3fNslYzzETLVtSfGKzj/GyRnCoswaY2jRrza/U55jbUNPsI/XuLiMpL+VPK9GcjTNr6VG1jQuK09RvXJtyow3Y4fJLKT4fwlmkxDz84bfgTQUaka1PfgppPlvwcH6NJlNGWkNEtGRoTQViaJaMu6G6BhcQ3TLgTQGKSIaMskQ0UYmiJIzSMckBiwBWACO/SKSGkUkRpOB4KSGkBOB4KSHgCMDwVgaQE4HgrBFapToUpVa1SNOnFZlObSS8wh4Ir1aVtSlVuKkKVOPGU5ySS82avfbZqtXdns5aVNQueW/utU49/a/cjjQ2ZvdTrRudqb6defOFnQliEfT/an4m/Dx5vOPs76Z73bL4TcOz2as539xy6Rxapx7+/zwcSOzte/uFX2p1CpdVo8VZWzbUPHHCK9PE2W102na0VSo06VnQ/u6UcN+OHl+OfIVStYWbVKW45rjGnL4zz2qnFe9In5Z6pGPtcf1jsqLpUVQ0y2p2tBclSipyfn83PnLwM0bSjTmqtae9Vjym30k0+5vhHySIqXGo3Xxbayml9a6l0cf6FmT80jhPSL2rKT1XW5wg+HweziqKS/i+NN+qPPH9kcq/1Oy01dLdVqFu39O4qZm/DLy/LJ1EtqZ3mY6RYX+ofbjT6Kl/VJY9xzrbSNB0+XS0rSl0nN1akN+T/AJptsm92p0W0/b3lHK6uk3n6I1Wueoyzz7dTcWO0mqwcLqpYafQlzgo9PN+cvi+mAp7F2VRqWo3F7qEl1VKjjHyS5epiu/aRpVHKtqNWs/swUV6v9Do7z2m308q0s6VNdTqScn7sHpGlqT6wmK+2yx0O2tpuNts1aRjF4VS4qQSffxU36nLpzuLaL+W0qyp9apqUvu3V7jzG+2z129TU7xwj9WnFL/k6eveXNy83FxVqv7c2z0jQn3JmPT1q41/SqGfhWv7zXONvBR96TfvODX9oWk0IbltRurjdWE5cM+LbbPLUUjcaFIPKW8VPaLezuIyp2tKFFPjDm2vE9JhicIyXKSTPAEfQNvHFvSX2F9x569YjGFqW6JxMuBNHOrE0Q0ZWiWijC0S0ZmiWgMDiQ4mdoloDBugZcAUd4kNItRHjBFSkPA8MaiBIJFqI90CUh4KwPBB0+0+qS0bR6t5TipVE1GCksrLfNmraTpl3tju3mtanTnbRfC0tJYx4rq977zYNvKe/s3X4fNqQf+rH5nklK4ubC66eyrToz7YvB16NYtTicT/WJnEvbbSxs9Ot+hsqEKNJfRp8Mvvl1v3mSTnGL6OChDm5Se4vN8/cjxzVdvterU4UoXXQ7ixJ04qMpPvZrd7rGo3z/wDbva9XunUbMRtpnm0r5vbNQ1zRbPKv9YpPtpW88Lz3XvP+ryNfuvaHoVlFw061lJfu4bqfjy96Z5K23zFk9I29PfKeUt/vvade1U421pCEerpJt+5YR0N3tnrlzlK76FPqpQUffzNeHhvkekUpHUJmXIuL67upZubmtVf25tmDI1CT6hum0m+HDvN5ROQAYCGCQyARaQkikgKSPoSivkKf8K+4+fYRzJLtZ9DwjiEV2LBzbj01VDRLRmcSXE5mmFoho5DiS4gcdolxM7gJwKOO4kuJyHElxA4+6Bm3QA7rdZSiZVAagFYt0N0zbo9wDCoj3TNuj3SDDuhumbcDcA6HbClv7NX/AHU1L0kmeM3UOGT3TaGj0ug6jDHO2qfhbPEascwa5o69v1LFmu3sWp1fJnEZ2GoRxOffBM4B7sslKhOrUjTpxc5yeIxists7CnoV657tSl0ck8NVJJNeXMz7K4Wv2XfP8mei1HaxqTdWp8ZcXFyf3HPq6tqziGojLRbbZO5qJScm854U6Tfvlg59LZOlSindTUX19JXUV6JfmbDKlbTk6kKd1Ug85hTclFcOzgOU7a1SkrezoNrL6aayuPqeM6t59tYhwNN2f0upGUYdDVlHDcoxcu3teH1egtrbSNHZyulQoU4xlDc6OPH5yXYc3+0en0IvprmM5Z4KjB4XmzX9ptpbXUNOqWlvTnmck3KTXU88kWlbzaJScNOwAwwd7AwNIeBpECSLihJFxQGSgs1aa7ZJe8+it3B882izdUO+pH70fRko8X4nLufTVWDcE4mdolxOZphcSXEzuInEDjuJLichxJcSjjuJLichxIcQOPugZ90AO5SKwVgaQVKQ8FYDACwGCsBggWAwVgMAYLukqtpXpfXpyj6po8DaxwfYfQiWWk+08EvKXR3Vany3Jyj6PB07ee2LNb1GPyn8jXvOtS4I7jU44qQfblHUY4HUy5Vjdysrmjc0t3pKUlJZWeJ29ba/Uakm4dFSb64U1n1eTXgwZnTrPMwuXYXGtajc56a6qyT6nJ4OHKrUlzkyMDSNRWI6QcXz4jwCRRoTgaQ8DSASKSAaIBItEpFpAcixWb23X72H3o+jJL4z8T5101Z1C1XbXh+JH0ZL5z8Tk3PcNVY8BgYHK0liaKEVUNEtGRoTQGJoloyNEtFRiaAvAAduikShoKpDJQ0QMYhgAAMBHiWv0ui17UafZcVMf1M9uPIdp6MFtpeUqrcYVKyba6t6Kf5nvoTiZZs0jVY8IP7R0zXPxO/1ul0aqR57k8Z8zopr40vE7YYRgMFYDBQsDwPA8ALA8DwGCgwAwwQGBoEAFJDQkikQczSVvapZLtuKa/1I+iJPi/E+eNHWdXsf8zT/ABI+hpPizj3PcN1JiBiyczRgICgYhsQEshotksqIAYAdoikShoKZSEBBSGJDAAAAhnlO39KUNsFOGVKapSTXgl+R6seZe06G5rttVx863i/SUj20PkktI2kXy11HrUnx7TWZ/PZte0cM3lziLSkspN5+j29ZqslxXgdteoYlAYKwGDQWBjwBQDBDCFgBhkKQ8AMgaGSUgOfoizrFgu25pfjR9By5s+ftAWdc05f4ql+NHv7fE4t13DdQxAwOZos8SjHn5TBkABFBgqIZLRkaJaAx4AvAFHPGCGgpoeRDIHkeSRgUAgyEM889qsMXGnVPrU6kc+Di/wAz0M0b2q082Gn1fq1pR9Y5/wBp6aM/vCT00DWoqU6U1BxjOmnx6+L4+ZqMlh47OBtNxGEbajKFTeynvQz818P+/qa1cR3a9Rdkn9531jhhiwGBsDQWB4ACgAAAAAAAZI0AykSNEHZbPyUdd05vquqX4ke9b54Do0savYvsuaf4ke7KfE4t13DVXI3h7xhUikczbIsb2eBkMKXEtAZB8CEu9lrkUGBMeRBE4AYAcxDRKGVVDJyMgoCcjyZ4FALI0IlDyal7Tae/s7CeP2dzB+qkvzNsNe2/p9JsrefYdOX+tfqemlP7wk9PHpr4p0t6sXM+/id4uKaOn1GOLnPbFH02HFEPAmUAgAAEwAAAQAA0IMgVkaZGRpgc/SOOq2X+Yp/iR7jGayeIaDTlV1mxhBNy6eD4dzyz2uhCU+ODh3XcN1cqMzInkmFJoyqODmaOOS0TEoCkPJKQ0UVkQBkIQABRyxiTGFNDENvgZnoCGAHnICiRpivYo6nayn0uzOpQ/wAPKXpx/I7U4+o0vhGn3VH+8ozj6xaPavExKS8Hg8NprgdZqa+UpvuwdlPhJnXajxjB9kj6uHm4LJKlzJZUJiGIBAAJNtJLLfJIAEdvY7M6zfYdDT6qg/p1FuL3mxWHs4u54lf3tKkuuNKLm/V4R521aV7lcNGHCMpyUYRcpPkkss9YsdgtFtsOrTq3Mv3s+HosHf2em2llHdtLWjRX7uCR423MeoWKvIbHZXW73Dp2FSEX9Kt8Re/ibDY+zm4lh319CmuuNGLk/V4PSFApQPK2veWvGHSaDsvpujy37enKdVrDqVHl/wDBssMY5GGKSMsWeEzM8yq8DJQyKfIeSQArIZJDIFBkQZCKyBOQKOahkoeQKQyUxktGYU0PJJSPLEzwGNCGbiuAA8NYfIBM2PDdf0+vpmo1be4g4tSe7LHCSzwaOjvl8l5nv+p6XaanQdG+t4VodW8uMfB80aHrns2nUTelXS3W/wBnX6vNczupuKzGLPOavLJPiY2+J6jYeza0oxi9Qq1biol8ZRe5HPlx95sNjs/pun4+CWNCnJfSUE5er4idxWOjxePWOhatqGHa2FecX9Nx3Y+rwjYbH2d6lWw7y4oW8fqxzOX5L3nqPRvsK3DytuLz0vi06x9n2kW+HcuvdS+3Pdj6L9TYbHSLCwWLOzoUcdcIJP15nYYHg8bXtbuVwxqHailEp5bQYZkLdQ8Ie6PDIAEPHYNIKEikkCRWABDEikgoAYECExiZQshkGS0EVkCAA52eopAADTKAAGgQAMChoACgMgAEtksAKMcop9RhlTQABilAlxAAhbpO6wAA3eIboAAYKSAADA0sAAQ8DACKaBAADAACkR8bu7wAAbJYAAsgABH/2Q=="/>
          <p:cNvSpPr>
            <a:spLocks noChangeAspect="1" noChangeArrowheads="1"/>
          </p:cNvSpPr>
          <p:nvPr/>
        </p:nvSpPr>
        <p:spPr bwMode="auto">
          <a:xfrm>
            <a:off x="1587500" y="-649288"/>
            <a:ext cx="2000250" cy="1333501"/>
          </a:xfrm>
          <a:prstGeom prst="rect">
            <a:avLst/>
          </a:prstGeom>
          <a:noFill/>
          <a:ln w="9525">
            <a:noFill/>
            <a:miter lim="800000"/>
            <a:headEnd/>
            <a:tailEnd/>
          </a:ln>
        </p:spPr>
        <p:txBody>
          <a:bodyPr/>
          <a:lstStyle/>
          <a:p>
            <a:endParaRPr lang="en-US">
              <a:latin typeface="Calibri" pitchFamily="34" charset="0"/>
            </a:endParaRPr>
          </a:p>
        </p:txBody>
      </p:sp>
      <p:pic>
        <p:nvPicPr>
          <p:cNvPr id="6159" name="Picture 12" descr="http://upload.wikimedia.org/wikipedia/commons/6/63/Textbook.JPG"/>
          <p:cNvPicPr>
            <a:picLocks noChangeAspect="1" noChangeArrowheads="1"/>
          </p:cNvPicPr>
          <p:nvPr/>
        </p:nvPicPr>
        <p:blipFill>
          <a:blip r:embed="rId5" cstate="print"/>
          <a:srcRect/>
          <a:stretch>
            <a:fillRect/>
          </a:stretch>
        </p:blipFill>
        <p:spPr bwMode="auto">
          <a:xfrm>
            <a:off x="3886201" y="5181600"/>
            <a:ext cx="1584325" cy="1055688"/>
          </a:xfrm>
          <a:prstGeom prst="rect">
            <a:avLst/>
          </a:prstGeom>
          <a:noFill/>
          <a:ln w="9525">
            <a:noFill/>
            <a:miter lim="800000"/>
            <a:headEnd/>
            <a:tailEnd/>
          </a:ln>
        </p:spPr>
      </p:pic>
      <p:pic>
        <p:nvPicPr>
          <p:cNvPr id="6160" name="Picture 14" descr="http://t1.gstatic.com/images?q=tbn:ANd9GcTy5S9ya8umHw5REJWM7nV7mA5Hf5kwr8m5gQ37bjv8nYWIKTYpIA"/>
          <p:cNvPicPr>
            <a:picLocks noChangeAspect="1" noChangeArrowheads="1"/>
          </p:cNvPicPr>
          <p:nvPr/>
        </p:nvPicPr>
        <p:blipFill>
          <a:blip r:embed="rId6" cstate="print"/>
          <a:srcRect/>
          <a:stretch>
            <a:fillRect/>
          </a:stretch>
        </p:blipFill>
        <p:spPr bwMode="auto">
          <a:xfrm>
            <a:off x="6096001" y="4191000"/>
            <a:ext cx="1362075" cy="2241550"/>
          </a:xfrm>
          <a:prstGeom prst="rect">
            <a:avLst/>
          </a:prstGeom>
          <a:noFill/>
          <a:ln w="9525">
            <a:noFill/>
            <a:miter lim="800000"/>
            <a:headEnd/>
            <a:tailEnd/>
          </a:ln>
        </p:spPr>
      </p:pic>
      <p:sp>
        <p:nvSpPr>
          <p:cNvPr id="6161" name="TextBox 16"/>
          <p:cNvSpPr txBox="1">
            <a:spLocks noChangeArrowheads="1"/>
          </p:cNvSpPr>
          <p:nvPr/>
        </p:nvSpPr>
        <p:spPr bwMode="auto">
          <a:xfrm>
            <a:off x="1905000" y="5588000"/>
            <a:ext cx="1524000" cy="584200"/>
          </a:xfrm>
          <a:prstGeom prst="rect">
            <a:avLst/>
          </a:prstGeom>
          <a:noFill/>
          <a:ln w="9525">
            <a:noFill/>
            <a:miter lim="800000"/>
            <a:headEnd/>
            <a:tailEnd/>
          </a:ln>
        </p:spPr>
        <p:txBody>
          <a:bodyPr>
            <a:spAutoFit/>
          </a:bodyPr>
          <a:lstStyle/>
          <a:p>
            <a:r>
              <a:rPr lang="en-US" sz="1600">
                <a:latin typeface="Calibri" pitchFamily="34" charset="0"/>
              </a:rPr>
              <a:t>25 year generation time</a:t>
            </a:r>
          </a:p>
        </p:txBody>
      </p:sp>
      <p:sp>
        <p:nvSpPr>
          <p:cNvPr id="6162" name="TextBox 17"/>
          <p:cNvSpPr txBox="1">
            <a:spLocks noChangeArrowheads="1"/>
          </p:cNvSpPr>
          <p:nvPr/>
        </p:nvSpPr>
        <p:spPr bwMode="auto">
          <a:xfrm>
            <a:off x="8153400" y="5638800"/>
            <a:ext cx="1524000" cy="861774"/>
          </a:xfrm>
          <a:prstGeom prst="rect">
            <a:avLst/>
          </a:prstGeom>
          <a:noFill/>
          <a:ln w="9525">
            <a:noFill/>
            <a:miter lim="800000"/>
            <a:headEnd/>
            <a:tailEnd/>
          </a:ln>
        </p:spPr>
        <p:txBody>
          <a:bodyPr>
            <a:spAutoFit/>
          </a:bodyPr>
          <a:lstStyle/>
          <a:p>
            <a:r>
              <a:rPr lang="en-US" sz="1600" dirty="0">
                <a:latin typeface="Calibri" pitchFamily="34" charset="0"/>
              </a:rPr>
              <a:t>20 minutes generation time</a:t>
            </a:r>
          </a:p>
          <a:p>
            <a:endParaRPr lang="en-US" dirty="0">
              <a:latin typeface="Calibri" pitchFamily="34" charset="0"/>
            </a:endParaRPr>
          </a:p>
        </p:txBody>
      </p:sp>
      <p:sp>
        <p:nvSpPr>
          <p:cNvPr id="6163" name="TextBox 18"/>
          <p:cNvSpPr txBox="1">
            <a:spLocks noChangeArrowheads="1"/>
          </p:cNvSpPr>
          <p:nvPr/>
        </p:nvSpPr>
        <p:spPr bwMode="auto">
          <a:xfrm>
            <a:off x="1981200" y="5162550"/>
            <a:ext cx="1752600" cy="400050"/>
          </a:xfrm>
          <a:prstGeom prst="rect">
            <a:avLst/>
          </a:prstGeom>
          <a:noFill/>
          <a:ln w="9525">
            <a:noFill/>
            <a:miter lim="800000"/>
            <a:headEnd/>
            <a:tailEnd/>
          </a:ln>
        </p:spPr>
        <p:txBody>
          <a:bodyPr>
            <a:spAutoFit/>
          </a:bodyPr>
          <a:lstStyle/>
          <a:p>
            <a:r>
              <a:rPr lang="en-US" sz="2000" b="1">
                <a:solidFill>
                  <a:srgbClr val="9933FF"/>
                </a:solidFill>
                <a:latin typeface="Calibri" pitchFamily="34" charset="0"/>
              </a:rPr>
              <a:t>23,000 Genes</a:t>
            </a:r>
          </a:p>
        </p:txBody>
      </p:sp>
      <p:sp>
        <p:nvSpPr>
          <p:cNvPr id="6164" name="TextBox 19"/>
          <p:cNvSpPr txBox="1">
            <a:spLocks noChangeArrowheads="1"/>
          </p:cNvSpPr>
          <p:nvPr/>
        </p:nvSpPr>
        <p:spPr bwMode="auto">
          <a:xfrm>
            <a:off x="7772400" y="5181601"/>
            <a:ext cx="2209800" cy="396875"/>
          </a:xfrm>
          <a:prstGeom prst="rect">
            <a:avLst/>
          </a:prstGeom>
          <a:noFill/>
          <a:ln w="9525">
            <a:noFill/>
            <a:miter lim="800000"/>
            <a:headEnd/>
            <a:tailEnd/>
          </a:ln>
        </p:spPr>
        <p:txBody>
          <a:bodyPr>
            <a:spAutoFit/>
          </a:bodyPr>
          <a:lstStyle/>
          <a:p>
            <a:r>
              <a:rPr lang="en-US" sz="2000" b="1">
                <a:solidFill>
                  <a:srgbClr val="9933FF"/>
                </a:solidFill>
                <a:latin typeface="Calibri" pitchFamily="34" charset="0"/>
              </a:rPr>
              <a:t>8,000,000 Genes</a:t>
            </a:r>
          </a:p>
        </p:txBody>
      </p:sp>
      <p:sp>
        <p:nvSpPr>
          <p:cNvPr id="2" name="TextBox 1">
            <a:extLst>
              <a:ext uri="{FF2B5EF4-FFF2-40B4-BE49-F238E27FC236}">
                <a16:creationId xmlns:a16="http://schemas.microsoft.com/office/drawing/2014/main" id="{298D1721-D4E6-45AD-99B7-4AE4AD875DC7}"/>
              </a:ext>
            </a:extLst>
          </p:cNvPr>
          <p:cNvSpPr txBox="1"/>
          <p:nvPr/>
        </p:nvSpPr>
        <p:spPr>
          <a:xfrm>
            <a:off x="10122195" y="1817688"/>
            <a:ext cx="1095154" cy="369332"/>
          </a:xfrm>
          <a:prstGeom prst="rect">
            <a:avLst/>
          </a:prstGeom>
          <a:noFill/>
        </p:spPr>
        <p:txBody>
          <a:bodyPr wrap="square" rtlCol="0">
            <a:spAutoFit/>
          </a:bodyPr>
          <a:lstStyle/>
          <a:p>
            <a:r>
              <a:rPr lang="en-US" dirty="0"/>
              <a:t>FACTS</a:t>
            </a:r>
          </a:p>
        </p:txBody>
      </p:sp>
      <p:pic>
        <p:nvPicPr>
          <p:cNvPr id="22" name="Picture 21">
            <a:extLst>
              <a:ext uri="{FF2B5EF4-FFF2-40B4-BE49-F238E27FC236}">
                <a16:creationId xmlns:a16="http://schemas.microsoft.com/office/drawing/2014/main" id="{718D5771-7136-4AEE-B630-BA3DE81DC7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75843" y="3084402"/>
            <a:ext cx="2853687" cy="2413631"/>
          </a:xfrm>
          <a:prstGeom prst="ellipse">
            <a:avLst/>
          </a:prstGeom>
          <a:ln>
            <a:noFill/>
          </a:ln>
          <a:effectLst>
            <a:reflection endPos="0" dist="63500" dir="5400000" sy="-100000" algn="bl" rotWithShape="0"/>
            <a:softEdge rad="0"/>
          </a:effectLst>
        </p:spPr>
      </p:pic>
    </p:spTree>
    <p:extLst>
      <p:ext uri="{BB962C8B-B14F-4D97-AF65-F5344CB8AC3E}">
        <p14:creationId xmlns:p14="http://schemas.microsoft.com/office/powerpoint/2010/main" val="3258979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0830" y="2269035"/>
            <a:ext cx="973140" cy="404622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3080" y="519885"/>
            <a:ext cx="8648700" cy="5795370"/>
          </a:xfrm>
          <a:prstGeom prst="rect">
            <a:avLst/>
          </a:prstGeom>
        </p:spPr>
      </p:pic>
      <p:pic>
        <p:nvPicPr>
          <p:cNvPr id="4" name="Picture 3">
            <a:extLst>
              <a:ext uri="{FF2B5EF4-FFF2-40B4-BE49-F238E27FC236}">
                <a16:creationId xmlns:a16="http://schemas.microsoft.com/office/drawing/2014/main" id="{C1349CFA-E88D-45B1-A64E-B8CB92008C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8326" y="4742121"/>
            <a:ext cx="764483" cy="786810"/>
          </a:xfrm>
          <a:prstGeom prst="rect">
            <a:avLst/>
          </a:prstGeom>
        </p:spPr>
      </p:pic>
      <p:pic>
        <p:nvPicPr>
          <p:cNvPr id="5" name="Picture 4">
            <a:extLst>
              <a:ext uri="{FF2B5EF4-FFF2-40B4-BE49-F238E27FC236}">
                <a16:creationId xmlns:a16="http://schemas.microsoft.com/office/drawing/2014/main" id="{99D709BE-D1FB-4720-82DD-BE527C000C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7992" y="4136674"/>
            <a:ext cx="1833728" cy="1998132"/>
          </a:xfrm>
          <a:prstGeom prst="rect">
            <a:avLst/>
          </a:prstGeom>
        </p:spPr>
      </p:pic>
    </p:spTree>
    <p:extLst>
      <p:ext uri="{BB962C8B-B14F-4D97-AF65-F5344CB8AC3E}">
        <p14:creationId xmlns:p14="http://schemas.microsoft.com/office/powerpoint/2010/main" val="3148973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37691-C502-4C34-8098-5965C94E3B5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679C29D-B0B3-4280-9BCC-EC7118C14EE7}"/>
              </a:ext>
            </a:extLst>
          </p:cNvPr>
          <p:cNvSpPr>
            <a:spLocks noGrp="1"/>
          </p:cNvSpPr>
          <p:nvPr>
            <p:ph idx="1"/>
          </p:nvPr>
        </p:nvSpPr>
        <p:spPr>
          <a:xfrm>
            <a:off x="1709057" y="1817914"/>
            <a:ext cx="9786257" cy="4103915"/>
          </a:xfrm>
        </p:spPr>
        <p:txBody>
          <a:bodyPr>
            <a:normAutofit fontScale="92500" lnSpcReduction="10000"/>
          </a:bodyPr>
          <a:lstStyle/>
          <a:p>
            <a:r>
              <a:rPr lang="en-US" dirty="0"/>
              <a:t>Is bi-directional neurohumoral communication system</a:t>
            </a:r>
          </a:p>
          <a:p>
            <a:r>
              <a:rPr lang="en-US" dirty="0"/>
              <a:t>Neurodevelopmental deficits are frequently associated </a:t>
            </a:r>
          </a:p>
          <a:p>
            <a:r>
              <a:rPr lang="en-US" dirty="0"/>
              <a:t>with GUT symptoms and GUT dysbiosis</a:t>
            </a:r>
          </a:p>
          <a:p>
            <a:r>
              <a:rPr lang="en-US" dirty="0"/>
              <a:t>Modulation of the GUT microbiota is a promising </a:t>
            </a:r>
          </a:p>
          <a:p>
            <a:r>
              <a:rPr lang="en-US" dirty="0"/>
              <a:t>strategy (Probiotics) </a:t>
            </a:r>
          </a:p>
          <a:p>
            <a:r>
              <a:rPr lang="en-US" dirty="0"/>
              <a:t>Bacterial products amplify activity thru cytokine </a:t>
            </a:r>
          </a:p>
          <a:p>
            <a:r>
              <a:rPr lang="en-US" dirty="0"/>
              <a:t>release from mucosal immune cells , through </a:t>
            </a:r>
          </a:p>
          <a:p>
            <a:r>
              <a:rPr lang="en-US" dirty="0"/>
              <a:t>release of GUT hormones</a:t>
            </a:r>
          </a:p>
          <a:p>
            <a:r>
              <a:rPr lang="en-US" dirty="0"/>
              <a:t>Ying/Yang Hypothesis central theme, early and late   </a:t>
            </a:r>
          </a:p>
        </p:txBody>
      </p:sp>
      <p:pic>
        <p:nvPicPr>
          <p:cNvPr id="4" name="Picture 3">
            <a:extLst>
              <a:ext uri="{FF2B5EF4-FFF2-40B4-BE49-F238E27FC236}">
                <a16:creationId xmlns:a16="http://schemas.microsoft.com/office/drawing/2014/main" id="{C95E713E-1909-45FC-92FD-9AE00EB6E59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7" t="353" r="537"/>
          <a:stretch/>
        </p:blipFill>
        <p:spPr>
          <a:xfrm>
            <a:off x="8697686" y="2660459"/>
            <a:ext cx="2639854" cy="2423170"/>
          </a:xfrm>
          <a:prstGeom prst="rect">
            <a:avLst/>
          </a:prstGeom>
        </p:spPr>
      </p:pic>
      <p:sp>
        <p:nvSpPr>
          <p:cNvPr id="5" name="TextBox 4">
            <a:extLst>
              <a:ext uri="{FF2B5EF4-FFF2-40B4-BE49-F238E27FC236}">
                <a16:creationId xmlns:a16="http://schemas.microsoft.com/office/drawing/2014/main" id="{4C27EAAB-9439-4D07-8349-C066C6A244D7}"/>
              </a:ext>
            </a:extLst>
          </p:cNvPr>
          <p:cNvSpPr txBox="1"/>
          <p:nvPr/>
        </p:nvSpPr>
        <p:spPr>
          <a:xfrm>
            <a:off x="1132114" y="598714"/>
            <a:ext cx="9542763" cy="1077218"/>
          </a:xfrm>
          <a:prstGeom prst="rect">
            <a:avLst/>
          </a:prstGeom>
          <a:noFill/>
        </p:spPr>
        <p:txBody>
          <a:bodyPr wrap="square" rtlCol="0">
            <a:spAutoFit/>
          </a:bodyPr>
          <a:lstStyle/>
          <a:p>
            <a:r>
              <a:rPr lang="en-US" sz="3200" dirty="0"/>
              <a:t>The GUT Brain link in AD (RED) and ADS (GREEN):</a:t>
            </a:r>
          </a:p>
          <a:p>
            <a:r>
              <a:rPr lang="en-US" sz="3200" dirty="0"/>
              <a:t> The Microbial Clock</a:t>
            </a:r>
          </a:p>
        </p:txBody>
      </p:sp>
    </p:spTree>
    <p:extLst>
      <p:ext uri="{BB962C8B-B14F-4D97-AF65-F5344CB8AC3E}">
        <p14:creationId xmlns:p14="http://schemas.microsoft.com/office/powerpoint/2010/main" val="3881945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939114" y="228600"/>
            <a:ext cx="4856204" cy="869950"/>
          </a:xfrm>
          <a:prstGeom prst="rect">
            <a:avLst/>
          </a:prstGeom>
        </p:spPr>
        <p:txBody>
          <a:bodyPr anchor="b">
            <a:normAutofit fontScale="90000"/>
          </a:bodyPr>
          <a:lstStyle/>
          <a:p>
            <a:r>
              <a:rPr lang="en-US" altLang="en-US" sz="3200" dirty="0"/>
              <a:t>Human Microbiome</a:t>
            </a:r>
            <a:br>
              <a:rPr lang="en-US" altLang="en-US" sz="2800" dirty="0"/>
            </a:br>
            <a:r>
              <a:rPr lang="en-US" altLang="en-US" sz="2800" dirty="0"/>
              <a:t>The Disappearing Microbiome</a:t>
            </a:r>
          </a:p>
        </p:txBody>
      </p:sp>
      <p:sp>
        <p:nvSpPr>
          <p:cNvPr id="5" name="Text Placeholder 4"/>
          <p:cNvSpPr>
            <a:spLocks noGrp="1"/>
          </p:cNvSpPr>
          <p:nvPr>
            <p:ph type="body" sz="half" idx="4294967295"/>
          </p:nvPr>
        </p:nvSpPr>
        <p:spPr>
          <a:xfrm>
            <a:off x="308919" y="2187146"/>
            <a:ext cx="5387546" cy="1754659"/>
          </a:xfrm>
          <a:prstGeom prst="rect">
            <a:avLst/>
          </a:prstGeom>
        </p:spPr>
        <p:txBody>
          <a:bodyPr>
            <a:normAutofit fontScale="92500" lnSpcReduction="20000"/>
          </a:bodyPr>
          <a:lstStyle/>
          <a:p>
            <a:pPr lvl="1"/>
            <a:r>
              <a:rPr lang="en-US" altLang="en-US" sz="1800" dirty="0"/>
              <a:t>Increase in allergic disease and asthma is a consequence of the disappearing microbiota- loss of our ancestral microorganisms</a:t>
            </a:r>
          </a:p>
          <a:p>
            <a:pPr marL="1257300" lvl="2" indent="-342900">
              <a:buFont typeface="Arial" charset="0"/>
              <a:buChar char="•"/>
            </a:pPr>
            <a:r>
              <a:rPr lang="en-US" altLang="en-US" sz="1600" dirty="0"/>
              <a:t>Cleaner water, smaller families, reduced breastfeeding, widespread antibiotic use</a:t>
            </a:r>
          </a:p>
          <a:p>
            <a:pPr lvl="1"/>
            <a:r>
              <a:rPr lang="en-US" altLang="en-US" sz="1800" b="1" i="1" dirty="0"/>
              <a:t>Is our cleanliness making us sick?</a:t>
            </a:r>
          </a:p>
          <a:p>
            <a:pPr lvl="1"/>
            <a:endParaRPr lang="en-US" altLang="en-US" sz="1800" b="1" i="1" dirty="0"/>
          </a:p>
          <a:p>
            <a:pPr lvl="1"/>
            <a:r>
              <a:rPr lang="en-US" altLang="en-US" sz="1800" b="1" i="1" dirty="0"/>
              <a:t>COLLATERAL DAMAGE?</a:t>
            </a:r>
          </a:p>
          <a:p>
            <a:pPr marL="0" indent="0">
              <a:buNone/>
            </a:pPr>
            <a:endParaRPr lang="en-US" altLang="en-US" sz="1300" dirty="0"/>
          </a:p>
        </p:txBody>
      </p:sp>
      <p:pic>
        <p:nvPicPr>
          <p:cNvPr id="15364" name="Picture 21" descr="nrmicro2245-f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6475" y="1371600"/>
            <a:ext cx="3886200"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5"/>
          <p:cNvSpPr txBox="1">
            <a:spLocks noChangeArrowheads="1"/>
          </p:cNvSpPr>
          <p:nvPr/>
        </p:nvSpPr>
        <p:spPr bwMode="auto">
          <a:xfrm>
            <a:off x="4267200" y="6434141"/>
            <a:ext cx="31242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n-US" sz="1400">
                <a:latin typeface="Calibri" pitchFamily="34" charset="0"/>
              </a:rPr>
              <a:t>Blaser et al. Nat. Rev. Microbiol. 2009</a:t>
            </a:r>
          </a:p>
        </p:txBody>
      </p:sp>
      <p:cxnSp>
        <p:nvCxnSpPr>
          <p:cNvPr id="7" name="Straight Connector 6"/>
          <p:cNvCxnSpPr/>
          <p:nvPr/>
        </p:nvCxnSpPr>
        <p:spPr>
          <a:xfrm>
            <a:off x="1524000" y="1219200"/>
            <a:ext cx="914400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888313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D665B419-1E49-44A9-9840-EEFAB9483282}"/>
              </a:ext>
            </a:extLst>
          </p:cNvPr>
          <p:cNvSpPr txBox="1">
            <a:spLocks noChangeArrowheads="1"/>
          </p:cNvSpPr>
          <p:nvPr/>
        </p:nvSpPr>
        <p:spPr bwMode="auto">
          <a:xfrm>
            <a:off x="1848995" y="381641"/>
            <a:ext cx="8494012"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algn="ctr"/>
            <a:r>
              <a:rPr lang="en-GB" altLang="en-US" sz="1452" b="1" dirty="0">
                <a:latin typeface="Arial" panose="020B0604020202020204" pitchFamily="34" charset="0"/>
              </a:rPr>
              <a:t>The structure of the human intestinal microbiota across the life cycle. </a:t>
            </a:r>
          </a:p>
          <a:p>
            <a:pPr algn="ctr"/>
            <a:r>
              <a:rPr lang="en-GB" altLang="en-US" sz="1452" b="1" dirty="0">
                <a:latin typeface="Arial" panose="020B0604020202020204" pitchFamily="34" charset="0"/>
              </a:rPr>
              <a:t>4 AGE GROUPS</a:t>
            </a:r>
          </a:p>
          <a:p>
            <a:pPr algn="ctr"/>
            <a:r>
              <a:rPr lang="en-GB" altLang="en-US" sz="1452" b="1" dirty="0">
                <a:latin typeface="Arial" panose="020B0604020202020204" pitchFamily="34" charset="0"/>
              </a:rPr>
              <a:t>A VISUALIZATION</a:t>
            </a:r>
          </a:p>
        </p:txBody>
      </p:sp>
      <p:pic>
        <p:nvPicPr>
          <p:cNvPr id="3074" name="Picture 2">
            <a:extLst>
              <a:ext uri="{FF2B5EF4-FFF2-40B4-BE49-F238E27FC236}">
                <a16:creationId xmlns:a16="http://schemas.microsoft.com/office/drawing/2014/main" id="{79105B5E-4A21-4C25-86BB-3B613C7091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7738" y="5878698"/>
            <a:ext cx="652388" cy="6523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a:extLst>
              <a:ext uri="{FF2B5EF4-FFF2-40B4-BE49-F238E27FC236}">
                <a16:creationId xmlns:a16="http://schemas.microsoft.com/office/drawing/2014/main" id="{75BF4F85-2346-4302-8F00-C35AFE4DD0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361" y="1716462"/>
            <a:ext cx="11226602" cy="363104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a:extLst>
              <a:ext uri="{FF2B5EF4-FFF2-40B4-BE49-F238E27FC236}">
                <a16:creationId xmlns:a16="http://schemas.microsoft.com/office/drawing/2014/main" id="{96E867D4-0310-4DC7-ABCF-12A2D3E75F03}"/>
              </a:ext>
            </a:extLst>
          </p:cNvPr>
          <p:cNvSpPr txBox="1">
            <a:spLocks noChangeArrowheads="1"/>
          </p:cNvSpPr>
          <p:nvPr/>
        </p:nvSpPr>
        <p:spPr bwMode="auto">
          <a:xfrm>
            <a:off x="2194631" y="5972308"/>
            <a:ext cx="3918652"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en-US" sz="1089" b="1">
                <a:latin typeface="Arial" panose="020B0604020202020204" pitchFamily="34" charset="0"/>
              </a:rPr>
              <a:t>Aleksandar D. Kostic et al. Genes Dev. 2013;27:701-718</a:t>
            </a:r>
          </a:p>
        </p:txBody>
      </p:sp>
      <p:sp>
        <p:nvSpPr>
          <p:cNvPr id="3077" name="Text Box 5">
            <a:extLst>
              <a:ext uri="{FF2B5EF4-FFF2-40B4-BE49-F238E27FC236}">
                <a16:creationId xmlns:a16="http://schemas.microsoft.com/office/drawing/2014/main" id="{9DEF8FBA-BD23-4E72-B290-127647A75BD7}"/>
              </a:ext>
            </a:extLst>
          </p:cNvPr>
          <p:cNvSpPr txBox="1">
            <a:spLocks noChangeArrowheads="1"/>
          </p:cNvSpPr>
          <p:nvPr/>
        </p:nvSpPr>
        <p:spPr bwMode="auto">
          <a:xfrm>
            <a:off x="1621451" y="6613175"/>
            <a:ext cx="4931078"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9pPr>
          </a:lstStyle>
          <a:p>
            <a:r>
              <a:rPr lang="en-GB" altLang="en-US" sz="907">
                <a:latin typeface="Arial" panose="020B0604020202020204" pitchFamily="34" charset="0"/>
              </a:rPr>
              <a:t>Copyright © 2013 by Cold Spring Harbor Laboratory Press</a:t>
            </a:r>
          </a:p>
        </p:txBody>
      </p:sp>
    </p:spTree>
    <p:extLst>
      <p:ext uri="{BB962C8B-B14F-4D97-AF65-F5344CB8AC3E}">
        <p14:creationId xmlns:p14="http://schemas.microsoft.com/office/powerpoint/2010/main" val="1174404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vllewis\Pictures\images\Clock_face_one_hand.png"/>
          <p:cNvPicPr>
            <a:picLocks noChangeAspect="1" noChangeArrowheads="1"/>
          </p:cNvPicPr>
          <p:nvPr/>
        </p:nvPicPr>
        <p:blipFill>
          <a:blip r:embed="rId2" cstate="print"/>
          <a:srcRect/>
          <a:stretch>
            <a:fillRect/>
          </a:stretch>
        </p:blipFill>
        <p:spPr bwMode="auto">
          <a:xfrm>
            <a:off x="4191000" y="1250950"/>
            <a:ext cx="3803650" cy="4311650"/>
          </a:xfrm>
          <a:prstGeom prst="rect">
            <a:avLst/>
          </a:prstGeom>
          <a:noFill/>
          <a:ln w="9525">
            <a:noFill/>
            <a:miter lim="800000"/>
            <a:headEnd/>
            <a:tailEnd/>
          </a:ln>
        </p:spPr>
      </p:pic>
      <p:sp>
        <p:nvSpPr>
          <p:cNvPr id="4" name="Flowchart: Connector 3"/>
          <p:cNvSpPr/>
          <p:nvPr/>
        </p:nvSpPr>
        <p:spPr>
          <a:xfrm>
            <a:off x="4343400" y="1433513"/>
            <a:ext cx="3505200" cy="3962400"/>
          </a:xfrm>
          <a:prstGeom prst="flowChartConnector">
            <a:avLst/>
          </a:prstGeom>
          <a:solidFill>
            <a:srgbClr val="95B3D7">
              <a:alpha val="58824"/>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Block Arc 6"/>
          <p:cNvSpPr/>
          <p:nvPr/>
        </p:nvSpPr>
        <p:spPr>
          <a:xfrm rot="3648412">
            <a:off x="5792789" y="1703389"/>
            <a:ext cx="3444875" cy="1743075"/>
          </a:xfrm>
          <a:prstGeom prst="blockArc">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0"/>
                <a:solidFill>
                  <a:schemeClr val="tx1"/>
                </a:solidFill>
                <a:effectLst>
                  <a:outerShdw blurRad="38100" dist="19050" dir="2700000" algn="tl" rotWithShape="0">
                    <a:schemeClr val="dk1">
                      <a:alpha val="40000"/>
                    </a:schemeClr>
                  </a:outerShdw>
                </a:effectLst>
              </a:rPr>
              <a:t>0 – 12 years old</a:t>
            </a:r>
          </a:p>
          <a:p>
            <a:pPr algn="ctr">
              <a:defRPr/>
            </a:pPr>
            <a:endParaRPr lang="en-US" dirty="0">
              <a:ln w="0"/>
              <a:solidFill>
                <a:schemeClr val="tx1"/>
              </a:solidFill>
              <a:effectLst>
                <a:outerShdw blurRad="38100" dist="19050" dir="2700000" algn="tl" rotWithShape="0">
                  <a:schemeClr val="dk1">
                    <a:alpha val="40000"/>
                  </a:schemeClr>
                </a:outerShdw>
              </a:effectLst>
            </a:endParaRPr>
          </a:p>
        </p:txBody>
      </p:sp>
      <p:sp>
        <p:nvSpPr>
          <p:cNvPr id="8" name="Block Arc 7"/>
          <p:cNvSpPr/>
          <p:nvPr/>
        </p:nvSpPr>
        <p:spPr>
          <a:xfrm rot="9153035">
            <a:off x="5133976" y="4114801"/>
            <a:ext cx="3444875" cy="1743075"/>
          </a:xfrm>
          <a:prstGeom prst="blockArc">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0"/>
                <a:solidFill>
                  <a:schemeClr val="tx1"/>
                </a:solidFill>
                <a:effectLst>
                  <a:outerShdw blurRad="38100" dist="19050" dir="2700000" algn="tl" rotWithShape="0">
                    <a:schemeClr val="dk1">
                      <a:alpha val="40000"/>
                    </a:schemeClr>
                  </a:outerShdw>
                </a:effectLst>
              </a:rPr>
              <a:t>12,5 – 18 Years old</a:t>
            </a:r>
          </a:p>
          <a:p>
            <a:pPr algn="ctr">
              <a:defRPr/>
            </a:pPr>
            <a:endParaRPr lang="en-US" dirty="0">
              <a:ln w="0"/>
              <a:solidFill>
                <a:schemeClr val="tx1"/>
              </a:solidFill>
              <a:effectLst>
                <a:outerShdw blurRad="38100" dist="19050" dir="2700000" algn="tl" rotWithShape="0">
                  <a:schemeClr val="dk1">
                    <a:alpha val="40000"/>
                  </a:schemeClr>
                </a:outerShdw>
              </a:effectLst>
            </a:endParaRPr>
          </a:p>
        </p:txBody>
      </p:sp>
      <p:sp>
        <p:nvSpPr>
          <p:cNvPr id="9" name="Block Arc 8"/>
          <p:cNvSpPr/>
          <p:nvPr/>
        </p:nvSpPr>
        <p:spPr>
          <a:xfrm rot="19746822">
            <a:off x="3500439" y="1131888"/>
            <a:ext cx="3355975" cy="1581150"/>
          </a:xfrm>
          <a:prstGeom prst="blockArc">
            <a:avLst/>
          </a:prstGeom>
          <a:solidFill>
            <a:srgbClr val="EB1A1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55.5 – 75 years old</a:t>
            </a:r>
          </a:p>
          <a:p>
            <a:pPr algn="ctr">
              <a:defRPr/>
            </a:pPr>
            <a:endParaRPr lang="en-US" dirty="0">
              <a:solidFill>
                <a:schemeClr val="tx1"/>
              </a:solidFill>
            </a:endParaRPr>
          </a:p>
        </p:txBody>
      </p:sp>
      <p:cxnSp>
        <p:nvCxnSpPr>
          <p:cNvPr id="11" name="Straight Arrow Connector 10"/>
          <p:cNvCxnSpPr/>
          <p:nvPr/>
        </p:nvCxnSpPr>
        <p:spPr>
          <a:xfrm flipV="1">
            <a:off x="6934201" y="1198564"/>
            <a:ext cx="581025" cy="706437"/>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778627" y="4953892"/>
            <a:ext cx="534987" cy="79375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0185" name="TextBox 24"/>
          <p:cNvSpPr txBox="1">
            <a:spLocks noChangeArrowheads="1"/>
          </p:cNvSpPr>
          <p:nvPr/>
        </p:nvSpPr>
        <p:spPr bwMode="auto">
          <a:xfrm>
            <a:off x="7848600" y="828675"/>
            <a:ext cx="2286000" cy="923330"/>
          </a:xfrm>
          <a:prstGeom prst="rect">
            <a:avLst/>
          </a:prstGeom>
          <a:noFill/>
          <a:ln w="9525">
            <a:noFill/>
            <a:miter lim="800000"/>
            <a:headEnd/>
            <a:tailEnd/>
          </a:ln>
        </p:spPr>
        <p:txBody>
          <a:bodyPr>
            <a:spAutoFit/>
          </a:bodyPr>
          <a:lstStyle/>
          <a:p>
            <a:r>
              <a:rPr lang="en-US" dirty="0">
                <a:latin typeface="Calibri" pitchFamily="34" charset="0"/>
              </a:rPr>
              <a:t>Mother/Newborn</a:t>
            </a:r>
          </a:p>
          <a:p>
            <a:endParaRPr lang="en-US" dirty="0">
              <a:latin typeface="Calibri" pitchFamily="34" charset="0"/>
            </a:endParaRPr>
          </a:p>
          <a:p>
            <a:r>
              <a:rPr lang="en-US" dirty="0">
                <a:latin typeface="Calibri" pitchFamily="34" charset="0"/>
              </a:rPr>
              <a:t>Autism/Asthma</a:t>
            </a:r>
          </a:p>
        </p:txBody>
      </p:sp>
      <p:sp>
        <p:nvSpPr>
          <p:cNvPr id="50186" name="TextBox 25"/>
          <p:cNvSpPr txBox="1">
            <a:spLocks noChangeArrowheads="1"/>
          </p:cNvSpPr>
          <p:nvPr/>
        </p:nvSpPr>
        <p:spPr bwMode="auto">
          <a:xfrm>
            <a:off x="8342313" y="1792289"/>
            <a:ext cx="1676400" cy="369887"/>
          </a:xfrm>
          <a:prstGeom prst="rect">
            <a:avLst/>
          </a:prstGeom>
          <a:noFill/>
          <a:ln w="9525">
            <a:noFill/>
            <a:miter lim="800000"/>
            <a:headEnd/>
            <a:tailEnd/>
          </a:ln>
        </p:spPr>
        <p:txBody>
          <a:bodyPr>
            <a:spAutoFit/>
          </a:bodyPr>
          <a:lstStyle/>
          <a:p>
            <a:r>
              <a:rPr lang="en-US">
                <a:latin typeface="Calibri" pitchFamily="34" charset="0"/>
              </a:rPr>
              <a:t>Daycare Center</a:t>
            </a:r>
          </a:p>
        </p:txBody>
      </p:sp>
      <p:sp>
        <p:nvSpPr>
          <p:cNvPr id="50187" name="TextBox 26"/>
          <p:cNvSpPr txBox="1">
            <a:spLocks noChangeArrowheads="1"/>
          </p:cNvSpPr>
          <p:nvPr/>
        </p:nvSpPr>
        <p:spPr bwMode="auto">
          <a:xfrm>
            <a:off x="7391400" y="5608639"/>
            <a:ext cx="1447800" cy="922337"/>
          </a:xfrm>
          <a:prstGeom prst="rect">
            <a:avLst/>
          </a:prstGeom>
          <a:noFill/>
          <a:ln w="9525">
            <a:noFill/>
            <a:miter lim="800000"/>
            <a:headEnd/>
            <a:tailEnd/>
          </a:ln>
        </p:spPr>
        <p:txBody>
          <a:bodyPr>
            <a:spAutoFit/>
          </a:bodyPr>
          <a:lstStyle/>
          <a:p>
            <a:r>
              <a:rPr lang="en-US">
                <a:latin typeface="Calibri" pitchFamily="34" charset="0"/>
              </a:rPr>
              <a:t>Adolescent</a:t>
            </a:r>
            <a:br>
              <a:rPr lang="en-US">
                <a:latin typeface="Calibri" pitchFamily="34" charset="0"/>
              </a:rPr>
            </a:br>
            <a:r>
              <a:rPr lang="en-US">
                <a:latin typeface="Calibri" pitchFamily="34" charset="0"/>
              </a:rPr>
              <a:t>Diabetes</a:t>
            </a:r>
          </a:p>
          <a:p>
            <a:r>
              <a:rPr lang="en-US">
                <a:latin typeface="Calibri" pitchFamily="34" charset="0"/>
              </a:rPr>
              <a:t>Obesity</a:t>
            </a:r>
          </a:p>
        </p:txBody>
      </p:sp>
      <p:sp>
        <p:nvSpPr>
          <p:cNvPr id="50188" name="TextBox 27"/>
          <p:cNvSpPr txBox="1">
            <a:spLocks noChangeArrowheads="1"/>
          </p:cNvSpPr>
          <p:nvPr/>
        </p:nvSpPr>
        <p:spPr bwMode="auto">
          <a:xfrm>
            <a:off x="3500438" y="5486400"/>
            <a:ext cx="914400" cy="369888"/>
          </a:xfrm>
          <a:prstGeom prst="rect">
            <a:avLst/>
          </a:prstGeom>
          <a:noFill/>
          <a:ln w="9525">
            <a:noFill/>
            <a:miter lim="800000"/>
            <a:headEnd/>
            <a:tailEnd/>
          </a:ln>
        </p:spPr>
        <p:txBody>
          <a:bodyPr>
            <a:spAutoFit/>
          </a:bodyPr>
          <a:lstStyle/>
          <a:p>
            <a:r>
              <a:rPr lang="en-US">
                <a:latin typeface="Calibri" pitchFamily="34" charset="0"/>
              </a:rPr>
              <a:t>Adult</a:t>
            </a:r>
          </a:p>
        </p:txBody>
      </p:sp>
      <p:sp>
        <p:nvSpPr>
          <p:cNvPr id="50189" name="TextBox 28"/>
          <p:cNvSpPr txBox="1">
            <a:spLocks noChangeArrowheads="1"/>
          </p:cNvSpPr>
          <p:nvPr/>
        </p:nvSpPr>
        <p:spPr bwMode="auto">
          <a:xfrm>
            <a:off x="2819400" y="4105276"/>
            <a:ext cx="1219200" cy="1200329"/>
          </a:xfrm>
          <a:prstGeom prst="rect">
            <a:avLst/>
          </a:prstGeom>
          <a:noFill/>
          <a:ln w="9525">
            <a:noFill/>
            <a:miter lim="800000"/>
            <a:headEnd/>
            <a:tailEnd/>
          </a:ln>
        </p:spPr>
        <p:txBody>
          <a:bodyPr>
            <a:spAutoFit/>
          </a:bodyPr>
          <a:lstStyle/>
          <a:p>
            <a:r>
              <a:rPr lang="en-US" dirty="0">
                <a:latin typeface="Calibri" pitchFamily="34" charset="0"/>
              </a:rPr>
              <a:t>Skin</a:t>
            </a:r>
          </a:p>
          <a:p>
            <a:r>
              <a:rPr lang="en-US" dirty="0">
                <a:latin typeface="Calibri" pitchFamily="34" charset="0"/>
              </a:rPr>
              <a:t>Gut</a:t>
            </a:r>
          </a:p>
          <a:p>
            <a:r>
              <a:rPr lang="en-US" dirty="0">
                <a:latin typeface="Calibri" pitchFamily="34" charset="0"/>
              </a:rPr>
              <a:t>Vaginal</a:t>
            </a:r>
          </a:p>
          <a:p>
            <a:r>
              <a:rPr lang="en-US" dirty="0" err="1">
                <a:latin typeface="Calibri" pitchFamily="34" charset="0"/>
              </a:rPr>
              <a:t>Osteoper</a:t>
            </a:r>
            <a:endParaRPr lang="en-US" dirty="0">
              <a:latin typeface="Calibri" pitchFamily="34" charset="0"/>
            </a:endParaRPr>
          </a:p>
        </p:txBody>
      </p:sp>
      <p:sp>
        <p:nvSpPr>
          <p:cNvPr id="50190" name="TextBox 29"/>
          <p:cNvSpPr txBox="1">
            <a:spLocks noChangeArrowheads="1"/>
          </p:cNvSpPr>
          <p:nvPr/>
        </p:nvSpPr>
        <p:spPr bwMode="auto">
          <a:xfrm>
            <a:off x="2362200" y="1230313"/>
            <a:ext cx="1600200" cy="646112"/>
          </a:xfrm>
          <a:prstGeom prst="rect">
            <a:avLst/>
          </a:prstGeom>
          <a:noFill/>
          <a:ln w="9525">
            <a:noFill/>
            <a:miter lim="800000"/>
            <a:headEnd/>
            <a:tailEnd/>
          </a:ln>
        </p:spPr>
        <p:txBody>
          <a:bodyPr>
            <a:spAutoFit/>
          </a:bodyPr>
          <a:lstStyle/>
          <a:p>
            <a:r>
              <a:rPr lang="en-US" dirty="0">
                <a:latin typeface="Calibri" pitchFamily="34" charset="0"/>
              </a:rPr>
              <a:t>Aged Care</a:t>
            </a:r>
          </a:p>
          <a:p>
            <a:r>
              <a:rPr lang="en-US" dirty="0">
                <a:latin typeface="Calibri" pitchFamily="34" charset="0"/>
              </a:rPr>
              <a:t>Nursing Homes</a:t>
            </a:r>
          </a:p>
        </p:txBody>
      </p:sp>
      <p:sp>
        <p:nvSpPr>
          <p:cNvPr id="50191" name="TextBox 30"/>
          <p:cNvSpPr txBox="1">
            <a:spLocks noChangeArrowheads="1"/>
          </p:cNvSpPr>
          <p:nvPr/>
        </p:nvSpPr>
        <p:spPr bwMode="auto">
          <a:xfrm>
            <a:off x="1752600" y="3048000"/>
            <a:ext cx="1752600" cy="369888"/>
          </a:xfrm>
          <a:prstGeom prst="rect">
            <a:avLst/>
          </a:prstGeom>
          <a:noFill/>
          <a:ln w="9525">
            <a:noFill/>
            <a:miter lim="800000"/>
            <a:headEnd/>
            <a:tailEnd/>
          </a:ln>
        </p:spPr>
        <p:txBody>
          <a:bodyPr>
            <a:spAutoFit/>
          </a:bodyPr>
          <a:lstStyle/>
          <a:p>
            <a:r>
              <a:rPr lang="en-US">
                <a:latin typeface="Calibri" pitchFamily="34" charset="0"/>
              </a:rPr>
              <a:t>Cancer/Tumors</a:t>
            </a:r>
          </a:p>
        </p:txBody>
      </p:sp>
      <p:cxnSp>
        <p:nvCxnSpPr>
          <p:cNvPr id="39" name="Straight Arrow Connector 38"/>
          <p:cNvCxnSpPr/>
          <p:nvPr/>
        </p:nvCxnSpPr>
        <p:spPr>
          <a:xfrm>
            <a:off x="3936420" y="1880953"/>
            <a:ext cx="838200" cy="53340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972050" y="2743201"/>
            <a:ext cx="2343150" cy="1477963"/>
          </a:xfrm>
          <a:prstGeom prst="rect">
            <a:avLst/>
          </a:prstGeom>
          <a:noFill/>
        </p:spPr>
        <p:txBody>
          <a:bodyPr>
            <a:spAutoFit/>
          </a:bodyPr>
          <a:lstStyle/>
          <a:p>
            <a:pPr algn="ctr">
              <a:defRPr/>
            </a:pPr>
            <a:r>
              <a:rPr lang="en-US" b="1" dirty="0"/>
              <a:t>C</a:t>
            </a:r>
            <a:r>
              <a:rPr lang="en-US" b="1" cap="all" dirty="0"/>
              <a:t>o-adaptation</a:t>
            </a:r>
          </a:p>
          <a:p>
            <a:pPr algn="ctr">
              <a:defRPr/>
            </a:pPr>
            <a:endParaRPr lang="en-US" b="1" cap="all" dirty="0"/>
          </a:p>
          <a:p>
            <a:pPr algn="ctr">
              <a:defRPr/>
            </a:pPr>
            <a:r>
              <a:rPr lang="en-US" b="1" dirty="0" err="1"/>
              <a:t>Microbiota</a:t>
            </a:r>
            <a:r>
              <a:rPr lang="en-US" b="1" dirty="0"/>
              <a:t>/</a:t>
            </a:r>
            <a:r>
              <a:rPr lang="en-US" b="1" dirty="0" err="1"/>
              <a:t>Mycobiota</a:t>
            </a:r>
            <a:r>
              <a:rPr lang="en-US" b="1" dirty="0"/>
              <a:t> and</a:t>
            </a:r>
          </a:p>
          <a:p>
            <a:pPr algn="ctr">
              <a:defRPr/>
            </a:pPr>
            <a:r>
              <a:rPr lang="en-US" b="1" dirty="0"/>
              <a:t>Human Cells</a:t>
            </a:r>
          </a:p>
        </p:txBody>
      </p:sp>
      <p:sp>
        <p:nvSpPr>
          <p:cNvPr id="50194" name="TextBox 48"/>
          <p:cNvSpPr txBox="1">
            <a:spLocks noChangeArrowheads="1"/>
          </p:cNvSpPr>
          <p:nvPr/>
        </p:nvSpPr>
        <p:spPr bwMode="auto">
          <a:xfrm>
            <a:off x="5638800" y="2057401"/>
            <a:ext cx="914400" cy="523875"/>
          </a:xfrm>
          <a:prstGeom prst="rect">
            <a:avLst/>
          </a:prstGeom>
          <a:noFill/>
          <a:ln w="9525">
            <a:noFill/>
            <a:miter lim="800000"/>
            <a:headEnd/>
            <a:tailEnd/>
          </a:ln>
        </p:spPr>
        <p:txBody>
          <a:bodyPr>
            <a:spAutoFit/>
          </a:bodyPr>
          <a:lstStyle/>
          <a:p>
            <a:r>
              <a:rPr lang="en-US" sz="2800">
                <a:latin typeface="Calibri" pitchFamily="34" charset="0"/>
              </a:rPr>
              <a:t>AGE</a:t>
            </a:r>
          </a:p>
        </p:txBody>
      </p:sp>
      <p:sp>
        <p:nvSpPr>
          <p:cNvPr id="50195" name="TextBox 49"/>
          <p:cNvSpPr txBox="1">
            <a:spLocks noChangeArrowheads="1"/>
          </p:cNvSpPr>
          <p:nvPr/>
        </p:nvSpPr>
        <p:spPr bwMode="auto">
          <a:xfrm>
            <a:off x="1147256" y="84901"/>
            <a:ext cx="5168484" cy="954107"/>
          </a:xfrm>
          <a:prstGeom prst="rect">
            <a:avLst/>
          </a:prstGeom>
          <a:noFill/>
          <a:ln w="9525">
            <a:noFill/>
            <a:miter lim="800000"/>
            <a:headEnd/>
            <a:tailEnd/>
          </a:ln>
        </p:spPr>
        <p:txBody>
          <a:bodyPr wrap="square">
            <a:spAutoFit/>
          </a:bodyPr>
          <a:lstStyle/>
          <a:p>
            <a:r>
              <a:rPr lang="en-US" sz="2800" dirty="0">
                <a:latin typeface="Calibri" pitchFamily="34" charset="0"/>
              </a:rPr>
              <a:t>ENDOGENOUS Diseases: Microbial Clock  </a:t>
            </a:r>
          </a:p>
        </p:txBody>
      </p:sp>
      <p:sp>
        <p:nvSpPr>
          <p:cNvPr id="22" name="Block Arc 21"/>
          <p:cNvSpPr/>
          <p:nvPr/>
        </p:nvSpPr>
        <p:spPr>
          <a:xfrm rot="14565697">
            <a:off x="2856707" y="3505994"/>
            <a:ext cx="3313112" cy="1581150"/>
          </a:xfrm>
          <a:prstGeom prst="blockArc">
            <a:avLst/>
          </a:prstGeom>
          <a:solidFill>
            <a:srgbClr val="F8BA3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18.5 – 55 years old</a:t>
            </a:r>
          </a:p>
          <a:p>
            <a:pPr algn="ctr">
              <a:defRPr/>
            </a:pPr>
            <a:endParaRPr lang="en-US" dirty="0">
              <a:solidFill>
                <a:schemeClr val="tx1"/>
              </a:solidFill>
            </a:endParaRPr>
          </a:p>
        </p:txBody>
      </p:sp>
      <p:cxnSp>
        <p:nvCxnSpPr>
          <p:cNvPr id="33" name="Straight Arrow Connector 32"/>
          <p:cNvCxnSpPr/>
          <p:nvPr/>
        </p:nvCxnSpPr>
        <p:spPr>
          <a:xfrm flipV="1">
            <a:off x="3656014" y="4078289"/>
            <a:ext cx="992187" cy="307975"/>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500439" y="3387725"/>
            <a:ext cx="1012825"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444271" y="4840288"/>
            <a:ext cx="685800" cy="60960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0200" name="TextBox 1"/>
          <p:cNvSpPr txBox="1">
            <a:spLocks noChangeArrowheads="1"/>
          </p:cNvSpPr>
          <p:nvPr/>
        </p:nvSpPr>
        <p:spPr bwMode="auto">
          <a:xfrm>
            <a:off x="2484438" y="1951038"/>
            <a:ext cx="1102674" cy="369332"/>
          </a:xfrm>
          <a:prstGeom prst="rect">
            <a:avLst/>
          </a:prstGeom>
          <a:noFill/>
          <a:ln w="9525">
            <a:noFill/>
            <a:miter lim="800000"/>
            <a:headEnd/>
            <a:tailEnd/>
          </a:ln>
        </p:spPr>
        <p:txBody>
          <a:bodyPr wrap="none">
            <a:spAutoFit/>
          </a:bodyPr>
          <a:lstStyle/>
          <a:p>
            <a:r>
              <a:rPr lang="en-AU">
                <a:latin typeface="Calibri" pitchFamily="34" charset="0"/>
              </a:rPr>
              <a:t>Dementia</a:t>
            </a:r>
          </a:p>
        </p:txBody>
      </p:sp>
      <p:sp>
        <p:nvSpPr>
          <p:cNvPr id="50201" name="TextBox 2"/>
          <p:cNvSpPr txBox="1">
            <a:spLocks noChangeArrowheads="1"/>
          </p:cNvSpPr>
          <p:nvPr/>
        </p:nvSpPr>
        <p:spPr bwMode="auto">
          <a:xfrm>
            <a:off x="8624889" y="2238375"/>
            <a:ext cx="1572225" cy="369332"/>
          </a:xfrm>
          <a:prstGeom prst="rect">
            <a:avLst/>
          </a:prstGeom>
          <a:noFill/>
          <a:ln w="9525">
            <a:noFill/>
            <a:miter lim="800000"/>
            <a:headEnd/>
            <a:tailEnd/>
          </a:ln>
        </p:spPr>
        <p:txBody>
          <a:bodyPr wrap="none">
            <a:spAutoFit/>
          </a:bodyPr>
          <a:lstStyle/>
          <a:p>
            <a:r>
              <a:rPr lang="en-AU">
                <a:latin typeface="Calibri" pitchFamily="34" charset="0"/>
              </a:rPr>
              <a:t>Cognitive Skills</a:t>
            </a:r>
          </a:p>
        </p:txBody>
      </p:sp>
      <p:sp>
        <p:nvSpPr>
          <p:cNvPr id="2" name="TextBox 1"/>
          <p:cNvSpPr txBox="1"/>
          <p:nvPr/>
        </p:nvSpPr>
        <p:spPr>
          <a:xfrm>
            <a:off x="809861" y="5981340"/>
            <a:ext cx="4704878" cy="461665"/>
          </a:xfrm>
          <a:prstGeom prst="rect">
            <a:avLst/>
          </a:prstGeom>
          <a:noFill/>
        </p:spPr>
        <p:txBody>
          <a:bodyPr wrap="none" rtlCol="0">
            <a:spAutoFit/>
          </a:bodyPr>
          <a:lstStyle/>
          <a:p>
            <a:r>
              <a:rPr lang="en-US" sz="2400" b="1" dirty="0">
                <a:solidFill>
                  <a:srgbClr val="FFC000"/>
                </a:solidFill>
              </a:rPr>
              <a:t>Average age of U.S Population </a:t>
            </a:r>
            <a:r>
              <a:rPr lang="en-US" sz="2400" b="1" dirty="0"/>
              <a:t>37.5</a:t>
            </a:r>
            <a:r>
              <a:rPr lang="en-US" sz="2400" b="1" dirty="0">
                <a:solidFill>
                  <a:srgbClr val="FFC000"/>
                </a:solidFill>
              </a:rPr>
              <a:t> </a:t>
            </a:r>
          </a:p>
        </p:txBody>
      </p:sp>
      <p:sp>
        <p:nvSpPr>
          <p:cNvPr id="27" name="TextBox 26"/>
          <p:cNvSpPr txBox="1"/>
          <p:nvPr/>
        </p:nvSpPr>
        <p:spPr>
          <a:xfrm>
            <a:off x="8775003" y="4178996"/>
            <a:ext cx="337996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D60093"/>
                </a:solidFill>
                <a:effectLst>
                  <a:outerShdw blurRad="38100" dist="38100" dir="2700000" algn="tl">
                    <a:srgbClr val="000000">
                      <a:alpha val="43137"/>
                    </a:srgbClr>
                  </a:outerShdw>
                </a:effectLst>
                <a:uLnTx/>
                <a:uFillTx/>
                <a:latin typeface="Calibri" panose="020F0502020204030204"/>
                <a:ea typeface="+mn-ea"/>
                <a:cs typeface="+mn-cs"/>
              </a:rPr>
              <a:t>Connecting multiple diseases through A single framework or underlying cause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Martin J. </a:t>
            </a:r>
            <a:r>
              <a:rPr kumimoji="0" lang="en-US" sz="1800" b="0" i="1" u="none" strike="noStrike" kern="1200" cap="none" spc="0" normalizeH="0" baseline="0" noProof="0" dirty="0" err="1">
                <a:ln>
                  <a:noFill/>
                </a:ln>
                <a:solidFill>
                  <a:prstClr val="black"/>
                </a:solidFill>
                <a:effectLst/>
                <a:uLnTx/>
                <a:uFillTx/>
                <a:latin typeface="Calibri" panose="020F0502020204030204"/>
                <a:ea typeface="+mn-ea"/>
                <a:cs typeface="+mn-cs"/>
              </a:rPr>
              <a:t>Blaser</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 M.D.</a:t>
            </a:r>
          </a:p>
        </p:txBody>
      </p:sp>
      <p:sp>
        <p:nvSpPr>
          <p:cNvPr id="3" name="TextBox 2">
            <a:extLst>
              <a:ext uri="{FF2B5EF4-FFF2-40B4-BE49-F238E27FC236}">
                <a16:creationId xmlns:a16="http://schemas.microsoft.com/office/drawing/2014/main" id="{FE9C0E45-CD5B-4D87-B10F-65CEF2D05BB5}"/>
              </a:ext>
            </a:extLst>
          </p:cNvPr>
          <p:cNvSpPr txBox="1"/>
          <p:nvPr/>
        </p:nvSpPr>
        <p:spPr>
          <a:xfrm>
            <a:off x="1147256" y="4386264"/>
            <a:ext cx="531940" cy="369332"/>
          </a:xfrm>
          <a:prstGeom prst="rect">
            <a:avLst/>
          </a:prstGeom>
          <a:noFill/>
        </p:spPr>
        <p:txBody>
          <a:bodyPr wrap="none" rtlCol="0">
            <a:spAutoFit/>
          </a:bodyPr>
          <a:lstStyle/>
          <a:p>
            <a:r>
              <a:rPr lang="en-US" dirty="0"/>
              <a:t>Ref.</a:t>
            </a:r>
          </a:p>
        </p:txBody>
      </p:sp>
      <p:pic>
        <p:nvPicPr>
          <p:cNvPr id="29" name="Picture 28" descr="C:\Users\vllewis\Desktop\John\infant2.jpg">
            <a:extLst>
              <a:ext uri="{FF2B5EF4-FFF2-40B4-BE49-F238E27FC236}">
                <a16:creationId xmlns:a16="http://schemas.microsoft.com/office/drawing/2014/main" id="{1DDAEBF3-41A1-490A-8451-35AC926B9F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6757" y="2174041"/>
            <a:ext cx="964642"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descr="C:\Users\vllewis\Desktop\John\children.jpg">
            <a:extLst>
              <a:ext uri="{FF2B5EF4-FFF2-40B4-BE49-F238E27FC236}">
                <a16:creationId xmlns:a16="http://schemas.microsoft.com/office/drawing/2014/main" id="{156DDB62-55D9-4406-A32C-6CBFE03082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3646" y="4105276"/>
            <a:ext cx="93439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C:\Users\vllewis\Desktop\John\people.jpg">
            <a:extLst>
              <a:ext uri="{FF2B5EF4-FFF2-40B4-BE49-F238E27FC236}">
                <a16:creationId xmlns:a16="http://schemas.microsoft.com/office/drawing/2014/main" id="{6200310F-F385-40A5-8BCC-92C3995CBA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1950" y="3710850"/>
            <a:ext cx="1199746" cy="85436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5" descr="C:\Users\vllewis\Desktop\John\olderWoman.jpg">
            <a:extLst>
              <a:ext uri="{FF2B5EF4-FFF2-40B4-BE49-F238E27FC236}">
                <a16:creationId xmlns:a16="http://schemas.microsoft.com/office/drawing/2014/main" id="{738C6FE7-1960-4895-B84C-F2F8B2A9AC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4387" y="1761288"/>
            <a:ext cx="663034" cy="1142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264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67355B-E5E7-4ECF-A489-EB1C3894C7F8}"/>
              </a:ext>
            </a:extLst>
          </p:cNvPr>
          <p:cNvSpPr>
            <a:spLocks noGrp="1"/>
          </p:cNvSpPr>
          <p:nvPr>
            <p:ph type="title"/>
          </p:nvPr>
        </p:nvSpPr>
        <p:spPr/>
        <p:txBody>
          <a:bodyPr/>
          <a:lstStyle/>
          <a:p>
            <a:r>
              <a:rPr lang="en-US" dirty="0"/>
              <a:t>BIOLOBIC CLOCK</a:t>
            </a:r>
            <a:br>
              <a:rPr lang="en-US" dirty="0"/>
            </a:br>
            <a:r>
              <a:rPr lang="en-US" dirty="0"/>
              <a:t>2017 Nobel Prize in Medicine</a:t>
            </a:r>
          </a:p>
        </p:txBody>
      </p:sp>
      <p:sp>
        <p:nvSpPr>
          <p:cNvPr id="5" name="Content Placeholder 4">
            <a:extLst>
              <a:ext uri="{FF2B5EF4-FFF2-40B4-BE49-F238E27FC236}">
                <a16:creationId xmlns:a16="http://schemas.microsoft.com/office/drawing/2014/main" id="{F53AD050-58C5-42AF-84AB-8ED13F78424A}"/>
              </a:ext>
            </a:extLst>
          </p:cNvPr>
          <p:cNvSpPr>
            <a:spLocks noGrp="1"/>
          </p:cNvSpPr>
          <p:nvPr>
            <p:ph idx="1"/>
          </p:nvPr>
        </p:nvSpPr>
        <p:spPr/>
        <p:txBody>
          <a:bodyPr>
            <a:normAutofit lnSpcReduction="10000"/>
          </a:bodyPr>
          <a:lstStyle/>
          <a:p>
            <a:r>
              <a:rPr lang="en-US" dirty="0"/>
              <a:t>3 American scientists, using fruit flies, reported in 1984,  a period gene.</a:t>
            </a:r>
          </a:p>
          <a:p>
            <a:r>
              <a:rPr lang="en-US" dirty="0"/>
              <a:t>Further experiments explained how “plants, animals and humans adapt their biologic rhythms so that it is synchronized with Earths revolution”.  Day vs Night.</a:t>
            </a:r>
          </a:p>
          <a:p>
            <a:r>
              <a:rPr lang="en-US" dirty="0"/>
              <a:t>Determined this was attributable to  a  PERIOD gene encoded  protein (PER) that accumulated in cells  at night, then degraded during day.</a:t>
            </a:r>
          </a:p>
          <a:p>
            <a:r>
              <a:rPr lang="en-US" dirty="0"/>
              <a:t>All  multicellular organisms, including humans, operate a  24 </a:t>
            </a:r>
            <a:r>
              <a:rPr lang="en-US" dirty="0" err="1"/>
              <a:t>hr</a:t>
            </a:r>
            <a:r>
              <a:rPr lang="en-US" dirty="0"/>
              <a:t> clock which regulates functions including in humans: behavior, hormone levels , sleep, temp metabolism, blood pressure, heart rate and reaction time.</a:t>
            </a:r>
          </a:p>
          <a:p>
            <a:endParaRPr lang="en-US" dirty="0"/>
          </a:p>
          <a:p>
            <a:endParaRPr lang="en-US" dirty="0"/>
          </a:p>
          <a:p>
            <a:endParaRPr lang="en-US" dirty="0"/>
          </a:p>
        </p:txBody>
      </p:sp>
    </p:spTree>
    <p:extLst>
      <p:ext uri="{BB962C8B-B14F-4D97-AF65-F5344CB8AC3E}">
        <p14:creationId xmlns:p14="http://schemas.microsoft.com/office/powerpoint/2010/main" val="630955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E8F79-61BC-418F-9026-36939905FE6B}"/>
              </a:ext>
            </a:extLst>
          </p:cNvPr>
          <p:cNvSpPr>
            <a:spLocks noGrp="1"/>
          </p:cNvSpPr>
          <p:nvPr>
            <p:ph type="title"/>
          </p:nvPr>
        </p:nvSpPr>
        <p:spPr>
          <a:xfrm>
            <a:off x="1073888" y="202020"/>
            <a:ext cx="3698137" cy="1424762"/>
          </a:xfrm>
        </p:spPr>
        <p:txBody>
          <a:bodyPr/>
          <a:lstStyle/>
          <a:p>
            <a:r>
              <a:rPr lang="en-US" dirty="0"/>
              <a:t>CIRCADIAN RHYTHMS: HUMAN CLOCKS</a:t>
            </a:r>
          </a:p>
        </p:txBody>
      </p:sp>
      <p:sp>
        <p:nvSpPr>
          <p:cNvPr id="4" name="Text Placeholder 3">
            <a:extLst>
              <a:ext uri="{FF2B5EF4-FFF2-40B4-BE49-F238E27FC236}">
                <a16:creationId xmlns:a16="http://schemas.microsoft.com/office/drawing/2014/main" id="{07CCEC89-F43A-45E4-8B2B-12F93AEF55AD}"/>
              </a:ext>
            </a:extLst>
          </p:cNvPr>
          <p:cNvSpPr>
            <a:spLocks noGrp="1"/>
          </p:cNvSpPr>
          <p:nvPr>
            <p:ph type="body" sz="half" idx="2"/>
          </p:nvPr>
        </p:nvSpPr>
        <p:spPr/>
        <p:txBody>
          <a:bodyPr/>
          <a:lstStyle/>
          <a:p>
            <a:r>
              <a:rPr lang="en-US" dirty="0"/>
              <a:t>POSTER 1.  Using a Multi-Tiered educational Data Base  for Educational Decision Support</a:t>
            </a:r>
          </a:p>
          <a:p>
            <a:r>
              <a:rPr lang="en-US" dirty="0"/>
              <a:t>POSTER2  Aging, Our Microbial Clock and Probiotic intervention to Re-establish our </a:t>
            </a:r>
            <a:r>
              <a:rPr lang="en-US" dirty="0" err="1"/>
              <a:t>Hologenomic</a:t>
            </a:r>
            <a:r>
              <a:rPr lang="en-US" dirty="0"/>
              <a:t> Co Evolution Lineage</a:t>
            </a:r>
          </a:p>
          <a:p>
            <a:r>
              <a:rPr lang="en-US" dirty="0"/>
              <a:t>POSTER3  Aging, Diseases and Our Microbial Clock;  Partners-4-Life</a:t>
            </a:r>
          </a:p>
          <a:p>
            <a:r>
              <a:rPr lang="en-US" dirty="0"/>
              <a:t>POSTER 4  Microbial Clock, Aging and Probiotics:  Aging and Restorative Microbiology (Beneficial Microbes)</a:t>
            </a:r>
          </a:p>
        </p:txBody>
      </p:sp>
      <p:pic>
        <p:nvPicPr>
          <p:cNvPr id="5" name="Picture 2" descr="C:\Users\vllewis\Pictures\images\Clock_face_one_hand.png">
            <a:extLst>
              <a:ext uri="{FF2B5EF4-FFF2-40B4-BE49-F238E27FC236}">
                <a16:creationId xmlns:a16="http://schemas.microsoft.com/office/drawing/2014/main" id="{0A25FEA8-3822-44D4-9578-0051DB765119}"/>
              </a:ext>
            </a:extLst>
          </p:cNvPr>
          <p:cNvPicPr>
            <a:picLocks noGrp="1" noChangeAspect="1" noChangeArrowheads="1"/>
          </p:cNvPicPr>
          <p:nvPr>
            <p:ph type="pic" idx="1"/>
          </p:nvPr>
        </p:nvPicPr>
        <p:blipFill>
          <a:blip r:embed="rId2" cstate="print"/>
          <a:srcRect t="11011" b="11011"/>
          <a:stretch>
            <a:fillRect/>
          </a:stretch>
        </p:blipFill>
        <p:spPr bwMode="auto">
          <a:xfrm>
            <a:off x="4702729" y="765543"/>
            <a:ext cx="4298706" cy="3394297"/>
          </a:xfrm>
          <a:prstGeom prst="rect">
            <a:avLst/>
          </a:prstGeom>
          <a:noFill/>
          <a:ln w="9525">
            <a:noFill/>
            <a:miter lim="800000"/>
            <a:headEnd/>
            <a:tailEnd/>
          </a:ln>
        </p:spPr>
      </p:pic>
      <p:pic>
        <p:nvPicPr>
          <p:cNvPr id="6" name="Picture 5">
            <a:extLst>
              <a:ext uri="{FF2B5EF4-FFF2-40B4-BE49-F238E27FC236}">
                <a16:creationId xmlns:a16="http://schemas.microsoft.com/office/drawing/2014/main" id="{2725F1DC-005E-4873-A758-07ED47D7D4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4881" y="1169581"/>
            <a:ext cx="3426832" cy="456865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Box 7">
            <a:extLst>
              <a:ext uri="{FF2B5EF4-FFF2-40B4-BE49-F238E27FC236}">
                <a16:creationId xmlns:a16="http://schemas.microsoft.com/office/drawing/2014/main" id="{29039E48-68A6-44F7-80F3-4EFD63675206}"/>
              </a:ext>
            </a:extLst>
          </p:cNvPr>
          <p:cNvSpPr txBox="1"/>
          <p:nvPr/>
        </p:nvSpPr>
        <p:spPr>
          <a:xfrm>
            <a:off x="1329070" y="5358809"/>
            <a:ext cx="1740285" cy="369332"/>
          </a:xfrm>
          <a:prstGeom prst="rect">
            <a:avLst/>
          </a:prstGeom>
          <a:noFill/>
        </p:spPr>
        <p:txBody>
          <a:bodyPr wrap="none" rtlCol="0">
            <a:spAutoFit/>
          </a:bodyPr>
          <a:lstStyle/>
          <a:p>
            <a:r>
              <a:rPr lang="en-US" dirty="0"/>
              <a:t>SHOW AND TELL</a:t>
            </a:r>
          </a:p>
        </p:txBody>
      </p:sp>
      <p:sp>
        <p:nvSpPr>
          <p:cNvPr id="3" name="TextBox 2">
            <a:extLst>
              <a:ext uri="{FF2B5EF4-FFF2-40B4-BE49-F238E27FC236}">
                <a16:creationId xmlns:a16="http://schemas.microsoft.com/office/drawing/2014/main" id="{F5E8A04D-6452-4300-AA40-8F4EEE41B41F}"/>
              </a:ext>
            </a:extLst>
          </p:cNvPr>
          <p:cNvSpPr txBox="1"/>
          <p:nvPr/>
        </p:nvSpPr>
        <p:spPr>
          <a:xfrm>
            <a:off x="5039833" y="4614530"/>
            <a:ext cx="5875070" cy="707886"/>
          </a:xfrm>
          <a:prstGeom prst="rect">
            <a:avLst/>
          </a:prstGeom>
          <a:noFill/>
        </p:spPr>
        <p:txBody>
          <a:bodyPr wrap="none" rtlCol="0">
            <a:spAutoFit/>
          </a:bodyPr>
          <a:lstStyle/>
          <a:p>
            <a:r>
              <a:rPr lang="en-US" sz="4000" dirty="0">
                <a:solidFill>
                  <a:srgbClr val="FF0000"/>
                </a:solidFill>
              </a:rPr>
              <a:t>MICROBIAL AND BIOLOGIC </a:t>
            </a:r>
          </a:p>
        </p:txBody>
      </p:sp>
    </p:spTree>
    <p:extLst>
      <p:ext uri="{BB962C8B-B14F-4D97-AF65-F5344CB8AC3E}">
        <p14:creationId xmlns:p14="http://schemas.microsoft.com/office/powerpoint/2010/main" val="3553365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DCA01-0447-47C7-812C-0813DD0D2C0E}"/>
              </a:ext>
            </a:extLst>
          </p:cNvPr>
          <p:cNvSpPr>
            <a:spLocks noGrp="1"/>
          </p:cNvSpPr>
          <p:nvPr>
            <p:ph type="title"/>
          </p:nvPr>
        </p:nvSpPr>
        <p:spPr/>
        <p:txBody>
          <a:bodyPr/>
          <a:lstStyle/>
          <a:p>
            <a:r>
              <a:rPr lang="en-US" dirty="0"/>
              <a:t>ASSIGNMENT: www.globalbugs.com</a:t>
            </a:r>
          </a:p>
        </p:txBody>
      </p:sp>
      <p:sp>
        <p:nvSpPr>
          <p:cNvPr id="3" name="Content Placeholder 2">
            <a:extLst>
              <a:ext uri="{FF2B5EF4-FFF2-40B4-BE49-F238E27FC236}">
                <a16:creationId xmlns:a16="http://schemas.microsoft.com/office/drawing/2014/main" id="{8F34BBA5-5028-4785-8869-A3164B0004DD}"/>
              </a:ext>
            </a:extLst>
          </p:cNvPr>
          <p:cNvSpPr>
            <a:spLocks noGrp="1"/>
          </p:cNvSpPr>
          <p:nvPr>
            <p:ph idx="1"/>
          </p:nvPr>
        </p:nvSpPr>
        <p:spPr/>
        <p:txBody>
          <a:bodyPr/>
          <a:lstStyle/>
          <a:p>
            <a:r>
              <a:rPr lang="en-US" dirty="0"/>
              <a:t>Home Page.  “What’s New”.  Microbiology Re-Imagined, 1-5</a:t>
            </a:r>
          </a:p>
          <a:p>
            <a:r>
              <a:rPr lang="en-US" dirty="0"/>
              <a:t>Aging and </a:t>
            </a:r>
            <a:r>
              <a:rPr lang="en-US" dirty="0" err="1"/>
              <a:t>Hologengenomic</a:t>
            </a:r>
            <a:r>
              <a:rPr lang="en-US" dirty="0"/>
              <a:t> Center. A, Background, B, Development, 1-6.</a:t>
            </a:r>
          </a:p>
          <a:p>
            <a:r>
              <a:rPr lang="en-US" dirty="0"/>
              <a:t>Optional. Teaching with Puppets.  “Culture Plate Gang”  Marco Polo and Dexter.</a:t>
            </a:r>
          </a:p>
        </p:txBody>
      </p:sp>
    </p:spTree>
    <p:extLst>
      <p:ext uri="{BB962C8B-B14F-4D97-AF65-F5344CB8AC3E}">
        <p14:creationId xmlns:p14="http://schemas.microsoft.com/office/powerpoint/2010/main" val="1260150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2821" y="245328"/>
            <a:ext cx="4697508" cy="609187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TextBox 1">
            <a:extLst>
              <a:ext uri="{FF2B5EF4-FFF2-40B4-BE49-F238E27FC236}">
                <a16:creationId xmlns:a16="http://schemas.microsoft.com/office/drawing/2014/main" id="{553BFAA9-916B-4630-99D4-DD6980043A70}"/>
              </a:ext>
            </a:extLst>
          </p:cNvPr>
          <p:cNvSpPr txBox="1"/>
          <p:nvPr/>
        </p:nvSpPr>
        <p:spPr>
          <a:xfrm>
            <a:off x="829340" y="574158"/>
            <a:ext cx="2806995" cy="3693319"/>
          </a:xfrm>
          <a:prstGeom prst="rect">
            <a:avLst/>
          </a:prstGeom>
          <a:noFill/>
        </p:spPr>
        <p:txBody>
          <a:bodyPr wrap="square" rtlCol="0">
            <a:spAutoFit/>
          </a:bodyPr>
          <a:lstStyle/>
          <a:p>
            <a:r>
              <a:rPr lang="en-US" dirty="0"/>
              <a:t>2015. </a:t>
            </a:r>
            <a:r>
              <a:rPr lang="en-US" dirty="0" err="1"/>
              <a:t>Bulterijs,S</a:t>
            </a:r>
            <a:r>
              <a:rPr lang="en-US" dirty="0"/>
              <a:t>. et al.  “It is time to classify biologic aging as a Disease”</a:t>
            </a:r>
          </a:p>
          <a:p>
            <a:endParaRPr lang="en-US" dirty="0"/>
          </a:p>
          <a:p>
            <a:r>
              <a:rPr lang="en-US" dirty="0"/>
              <a:t>2016.  </a:t>
            </a:r>
            <a:r>
              <a:rPr lang="en-US" dirty="0" err="1"/>
              <a:t>Zhavoronkov</a:t>
            </a:r>
            <a:r>
              <a:rPr lang="en-US" dirty="0"/>
              <a:t> and </a:t>
            </a:r>
            <a:r>
              <a:rPr lang="en-US" dirty="0" err="1"/>
              <a:t>Moskalev</a:t>
            </a:r>
            <a:r>
              <a:rPr lang="en-US" dirty="0"/>
              <a:t>.  Editorial.  “Should we Treat Aging as a disease?  Academic, pharmaceutical and healthcare Policy and Pension Fund Perspectives.</a:t>
            </a:r>
          </a:p>
          <a:p>
            <a:endParaRPr lang="en-US" dirty="0"/>
          </a:p>
          <a:p>
            <a:r>
              <a:rPr lang="en-US" dirty="0"/>
              <a:t>2017</a:t>
            </a:r>
          </a:p>
        </p:txBody>
      </p:sp>
      <p:sp>
        <p:nvSpPr>
          <p:cNvPr id="3" name="TextBox 2">
            <a:extLst>
              <a:ext uri="{FF2B5EF4-FFF2-40B4-BE49-F238E27FC236}">
                <a16:creationId xmlns:a16="http://schemas.microsoft.com/office/drawing/2014/main" id="{E7E5D55D-A699-4BC8-A74C-DECDB1351CBF}"/>
              </a:ext>
            </a:extLst>
          </p:cNvPr>
          <p:cNvSpPr txBox="1"/>
          <p:nvPr/>
        </p:nvSpPr>
        <p:spPr>
          <a:xfrm>
            <a:off x="8739963" y="659219"/>
            <a:ext cx="3019647" cy="4801314"/>
          </a:xfrm>
          <a:prstGeom prst="rect">
            <a:avLst/>
          </a:prstGeom>
          <a:noFill/>
        </p:spPr>
        <p:txBody>
          <a:bodyPr wrap="square" rtlCol="0">
            <a:spAutoFit/>
          </a:bodyPr>
          <a:lstStyle/>
          <a:p>
            <a:pPr marL="342900" indent="-342900">
              <a:buAutoNum type="arabicPlain" startAt="2016"/>
            </a:pPr>
            <a:r>
              <a:rPr lang="en-US" dirty="0"/>
              <a:t> NIH. DEFINITION</a:t>
            </a:r>
          </a:p>
          <a:p>
            <a:r>
              <a:rPr lang="en-US" dirty="0"/>
              <a:t>Ghent, Belgium, EU</a:t>
            </a:r>
          </a:p>
          <a:p>
            <a:r>
              <a:rPr lang="en-US" dirty="0"/>
              <a:t>Brussels, Oxford UK</a:t>
            </a:r>
          </a:p>
          <a:p>
            <a:r>
              <a:rPr lang="en-US" dirty="0"/>
              <a:t>Editor, Alex </a:t>
            </a:r>
            <a:r>
              <a:rPr lang="en-US" dirty="0" err="1"/>
              <a:t>Zhavoronkov</a:t>
            </a:r>
            <a:r>
              <a:rPr lang="en-US" dirty="0"/>
              <a:t>,</a:t>
            </a:r>
          </a:p>
          <a:p>
            <a:endParaRPr lang="en-US" dirty="0"/>
          </a:p>
          <a:p>
            <a:r>
              <a:rPr lang="en-US" dirty="0"/>
              <a:t>“ Time to classify Aging as </a:t>
            </a:r>
          </a:p>
          <a:p>
            <a:r>
              <a:rPr lang="en-US" dirty="0"/>
              <a:t>A Disease, a consequence of </a:t>
            </a:r>
          </a:p>
          <a:p>
            <a:r>
              <a:rPr lang="en-US" dirty="0"/>
              <a:t>evolutionary NEGLECT, not</a:t>
            </a:r>
          </a:p>
          <a:p>
            <a:r>
              <a:rPr lang="en-US" dirty="0"/>
              <a:t>evolutionary INTENT. “</a:t>
            </a:r>
          </a:p>
          <a:p>
            <a:endParaRPr lang="en-US" dirty="0"/>
          </a:p>
          <a:p>
            <a:r>
              <a:rPr lang="en-US" dirty="0">
                <a:hlinkClick r:id="rId3"/>
              </a:rPr>
              <a:t>WWW.ncbi.NIH.GOV</a:t>
            </a:r>
            <a:endParaRPr lang="en-US" dirty="0"/>
          </a:p>
          <a:p>
            <a:endParaRPr lang="en-US" dirty="0"/>
          </a:p>
          <a:p>
            <a:r>
              <a:rPr lang="en-US" dirty="0"/>
              <a:t>2016.  </a:t>
            </a:r>
            <a:r>
              <a:rPr lang="en-US" dirty="0" err="1"/>
              <a:t>Lustgarten</a:t>
            </a:r>
            <a:r>
              <a:rPr lang="en-US" dirty="0"/>
              <a:t>, M. Classifying Aging as a Disease:  The Role of Microbes </a:t>
            </a:r>
          </a:p>
          <a:p>
            <a:endParaRPr lang="en-US" dirty="0"/>
          </a:p>
          <a:p>
            <a:pPr marL="342900" indent="-342900">
              <a:buAutoNum type="arabicPlain" startAt="2016"/>
            </a:pPr>
            <a:endParaRPr lang="en-US" dirty="0"/>
          </a:p>
        </p:txBody>
      </p:sp>
      <p:sp>
        <p:nvSpPr>
          <p:cNvPr id="5" name="TextBox 4">
            <a:extLst>
              <a:ext uri="{FF2B5EF4-FFF2-40B4-BE49-F238E27FC236}">
                <a16:creationId xmlns:a16="http://schemas.microsoft.com/office/drawing/2014/main" id="{FA9DE740-8B35-4243-8D9F-177D6A71A787}"/>
              </a:ext>
            </a:extLst>
          </p:cNvPr>
          <p:cNvSpPr txBox="1"/>
          <p:nvPr/>
        </p:nvSpPr>
        <p:spPr>
          <a:xfrm>
            <a:off x="2562447" y="3838353"/>
            <a:ext cx="1498293" cy="646331"/>
          </a:xfrm>
          <a:prstGeom prst="rect">
            <a:avLst/>
          </a:prstGeom>
          <a:noFill/>
        </p:spPr>
        <p:txBody>
          <a:bodyPr wrap="square" rtlCol="0">
            <a:spAutoFit/>
          </a:bodyPr>
          <a:lstStyle/>
          <a:p>
            <a:r>
              <a:rPr lang="en-US" dirty="0"/>
              <a:t>4-5 </a:t>
            </a:r>
            <a:r>
              <a:rPr lang="en-US" dirty="0" err="1"/>
              <a:t>lbs</a:t>
            </a:r>
            <a:r>
              <a:rPr lang="en-US" dirty="0"/>
              <a:t> of Microbes</a:t>
            </a:r>
          </a:p>
        </p:txBody>
      </p:sp>
    </p:spTree>
    <p:extLst>
      <p:ext uri="{BB962C8B-B14F-4D97-AF65-F5344CB8AC3E}">
        <p14:creationId xmlns:p14="http://schemas.microsoft.com/office/powerpoint/2010/main" val="1412504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0830" y="2269035"/>
            <a:ext cx="973140" cy="404622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3080" y="519885"/>
            <a:ext cx="8648700" cy="5795370"/>
          </a:xfrm>
          <a:prstGeom prst="rect">
            <a:avLst/>
          </a:prstGeom>
        </p:spPr>
      </p:pic>
      <p:pic>
        <p:nvPicPr>
          <p:cNvPr id="4" name="Picture 3">
            <a:extLst>
              <a:ext uri="{FF2B5EF4-FFF2-40B4-BE49-F238E27FC236}">
                <a16:creationId xmlns:a16="http://schemas.microsoft.com/office/drawing/2014/main" id="{C1349CFA-E88D-45B1-A64E-B8CB92008C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8326" y="4742121"/>
            <a:ext cx="764483" cy="786810"/>
          </a:xfrm>
          <a:prstGeom prst="rect">
            <a:avLst/>
          </a:prstGeom>
        </p:spPr>
      </p:pic>
      <p:pic>
        <p:nvPicPr>
          <p:cNvPr id="5" name="Picture 4">
            <a:extLst>
              <a:ext uri="{FF2B5EF4-FFF2-40B4-BE49-F238E27FC236}">
                <a16:creationId xmlns:a16="http://schemas.microsoft.com/office/drawing/2014/main" id="{99D709BE-D1FB-4720-82DD-BE527C000C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7992" y="4136674"/>
            <a:ext cx="1833728" cy="1998132"/>
          </a:xfrm>
          <a:prstGeom prst="rect">
            <a:avLst/>
          </a:prstGeom>
        </p:spPr>
      </p:pic>
    </p:spTree>
    <p:extLst>
      <p:ext uri="{BB962C8B-B14F-4D97-AF65-F5344CB8AC3E}">
        <p14:creationId xmlns:p14="http://schemas.microsoft.com/office/powerpoint/2010/main" val="2277454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37691-C502-4C34-8098-5965C94E3B5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679C29D-B0B3-4280-9BCC-EC7118C14EE7}"/>
              </a:ext>
            </a:extLst>
          </p:cNvPr>
          <p:cNvSpPr>
            <a:spLocks noGrp="1"/>
          </p:cNvSpPr>
          <p:nvPr>
            <p:ph idx="1"/>
          </p:nvPr>
        </p:nvSpPr>
        <p:spPr>
          <a:xfrm>
            <a:off x="1709057" y="1817914"/>
            <a:ext cx="9786257" cy="4103915"/>
          </a:xfrm>
        </p:spPr>
        <p:txBody>
          <a:bodyPr>
            <a:normAutofit fontScale="92500" lnSpcReduction="10000"/>
          </a:bodyPr>
          <a:lstStyle/>
          <a:p>
            <a:r>
              <a:rPr lang="en-US" dirty="0"/>
              <a:t>Is bi-directional neurohumoral communication system</a:t>
            </a:r>
          </a:p>
          <a:p>
            <a:r>
              <a:rPr lang="en-US" dirty="0"/>
              <a:t>Neurodevelopmental deficits are frequently associated </a:t>
            </a:r>
          </a:p>
          <a:p>
            <a:r>
              <a:rPr lang="en-US" dirty="0"/>
              <a:t>with GUT symptoms and GUT dysbiosis</a:t>
            </a:r>
          </a:p>
          <a:p>
            <a:r>
              <a:rPr lang="en-US" dirty="0"/>
              <a:t>Modulation of the GUT microbiota is a promising </a:t>
            </a:r>
          </a:p>
          <a:p>
            <a:r>
              <a:rPr lang="en-US" dirty="0"/>
              <a:t>strategy (Probiotics) </a:t>
            </a:r>
          </a:p>
          <a:p>
            <a:r>
              <a:rPr lang="en-US" dirty="0"/>
              <a:t>Bacterial products amplify activity thru cytokine </a:t>
            </a:r>
          </a:p>
          <a:p>
            <a:r>
              <a:rPr lang="en-US" dirty="0"/>
              <a:t>release from mucosal immune cells , through </a:t>
            </a:r>
          </a:p>
          <a:p>
            <a:r>
              <a:rPr lang="en-US" dirty="0"/>
              <a:t>release of GUT hormones</a:t>
            </a:r>
          </a:p>
          <a:p>
            <a:r>
              <a:rPr lang="en-US" dirty="0"/>
              <a:t>Ying/Yang Hypothesis central theme, early and late   </a:t>
            </a:r>
          </a:p>
        </p:txBody>
      </p:sp>
      <p:pic>
        <p:nvPicPr>
          <p:cNvPr id="4" name="Picture 3">
            <a:extLst>
              <a:ext uri="{FF2B5EF4-FFF2-40B4-BE49-F238E27FC236}">
                <a16:creationId xmlns:a16="http://schemas.microsoft.com/office/drawing/2014/main" id="{C95E713E-1909-45FC-92FD-9AE00EB6E59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7" t="353" r="537"/>
          <a:stretch/>
        </p:blipFill>
        <p:spPr>
          <a:xfrm>
            <a:off x="8697686" y="2660459"/>
            <a:ext cx="2639854" cy="2423170"/>
          </a:xfrm>
          <a:prstGeom prst="rect">
            <a:avLst/>
          </a:prstGeom>
        </p:spPr>
      </p:pic>
      <p:sp>
        <p:nvSpPr>
          <p:cNvPr id="5" name="TextBox 4">
            <a:extLst>
              <a:ext uri="{FF2B5EF4-FFF2-40B4-BE49-F238E27FC236}">
                <a16:creationId xmlns:a16="http://schemas.microsoft.com/office/drawing/2014/main" id="{4C27EAAB-9439-4D07-8349-C066C6A244D7}"/>
              </a:ext>
            </a:extLst>
          </p:cNvPr>
          <p:cNvSpPr txBox="1"/>
          <p:nvPr/>
        </p:nvSpPr>
        <p:spPr>
          <a:xfrm>
            <a:off x="1132114" y="598714"/>
            <a:ext cx="9542763" cy="1077218"/>
          </a:xfrm>
          <a:prstGeom prst="rect">
            <a:avLst/>
          </a:prstGeom>
          <a:noFill/>
        </p:spPr>
        <p:txBody>
          <a:bodyPr wrap="square" rtlCol="0">
            <a:spAutoFit/>
          </a:bodyPr>
          <a:lstStyle/>
          <a:p>
            <a:r>
              <a:rPr lang="en-US" sz="3200" dirty="0"/>
              <a:t>The GUT Brain link in AD (RED) and ADS (GREEN):</a:t>
            </a:r>
          </a:p>
          <a:p>
            <a:r>
              <a:rPr lang="en-US" sz="3200" dirty="0"/>
              <a:t> The Microbial Clock</a:t>
            </a:r>
          </a:p>
        </p:txBody>
      </p:sp>
    </p:spTree>
    <p:extLst>
      <p:ext uri="{BB962C8B-B14F-4D97-AF65-F5344CB8AC3E}">
        <p14:creationId xmlns:p14="http://schemas.microsoft.com/office/powerpoint/2010/main" val="189444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5920" y="606829"/>
            <a:ext cx="2916183" cy="584775"/>
          </a:xfrm>
          <a:prstGeom prst="rect">
            <a:avLst/>
          </a:prstGeom>
          <a:noFill/>
        </p:spPr>
        <p:txBody>
          <a:bodyPr wrap="none" rtlCol="0">
            <a:spAutoFit/>
          </a:bodyPr>
          <a:lstStyle/>
          <a:p>
            <a:r>
              <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Financial Health</a:t>
            </a:r>
          </a:p>
        </p:txBody>
      </p:sp>
      <p:sp>
        <p:nvSpPr>
          <p:cNvPr id="5" name="TextBox 4"/>
          <p:cNvSpPr txBox="1"/>
          <p:nvPr/>
        </p:nvSpPr>
        <p:spPr>
          <a:xfrm>
            <a:off x="8047402" y="606829"/>
            <a:ext cx="3026598" cy="584775"/>
          </a:xfrm>
          <a:prstGeom prst="rect">
            <a:avLst/>
          </a:prstGeom>
          <a:noFill/>
        </p:spPr>
        <p:txBody>
          <a:bodyPr wrap="none" rtlCol="0">
            <a:spAutoFit/>
          </a:bodyPr>
          <a:lstStyle/>
          <a:p>
            <a:r>
              <a:rPr lang="en-US" sz="3200" b="1" dirty="0">
                <a:ln w="0"/>
                <a:solidFill>
                  <a:schemeClr val="accent1"/>
                </a:solidFill>
                <a:effectLst>
                  <a:outerShdw blurRad="38100" dist="25400" dir="5400000" algn="ctr" rotWithShape="0">
                    <a:srgbClr val="6E747A">
                      <a:alpha val="43000"/>
                    </a:srgbClr>
                  </a:outerShdw>
                </a:effectLst>
              </a:rPr>
              <a:t>Microbial Health</a:t>
            </a:r>
          </a:p>
        </p:txBody>
      </p:sp>
      <p:sp>
        <p:nvSpPr>
          <p:cNvPr id="6" name="TextBox 5"/>
          <p:cNvSpPr txBox="1"/>
          <p:nvPr/>
        </p:nvSpPr>
        <p:spPr>
          <a:xfrm>
            <a:off x="4714638" y="1961474"/>
            <a:ext cx="2972545" cy="461665"/>
          </a:xfrm>
          <a:prstGeom prst="rect">
            <a:avLst/>
          </a:prstGeom>
          <a:noFill/>
        </p:spPr>
        <p:txBody>
          <a:bodyPr wrap="none" rtlCol="0">
            <a:spAutoFit/>
          </a:bodyPr>
          <a:lstStyle/>
          <a:p>
            <a:r>
              <a:rPr lang="en-US" sz="24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50800" dist="38100" dir="2700000" algn="tl" rotWithShape="0">
                    <a:prstClr val="black">
                      <a:alpha val="40000"/>
                    </a:prstClr>
                  </a:outerShdw>
                  <a:reflection blurRad="6350" stA="53000" endA="300" endPos="35500" dir="5400000" sy="-90000" algn="bl" rotWithShape="0"/>
                </a:effectLst>
              </a:rPr>
              <a:t>Information Managers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865" y="1713380"/>
            <a:ext cx="1374370" cy="1453878"/>
          </a:xfrm>
          <a:prstGeom prst="rect">
            <a:avLst/>
          </a:prstGeom>
        </p:spPr>
      </p:pic>
      <p:sp>
        <p:nvSpPr>
          <p:cNvPr id="9" name="TextBox 8"/>
          <p:cNvSpPr txBox="1"/>
          <p:nvPr/>
        </p:nvSpPr>
        <p:spPr>
          <a:xfrm>
            <a:off x="2373255" y="2331136"/>
            <a:ext cx="1947649" cy="400110"/>
          </a:xfrm>
          <a:prstGeom prst="rect">
            <a:avLst/>
          </a:prstGeom>
          <a:noFill/>
        </p:spPr>
        <p:txBody>
          <a:bodyPr wrap="none" rtlCol="0">
            <a:spAutoFit/>
          </a:bodyPr>
          <a:lstStyle/>
          <a:p>
            <a:r>
              <a:rPr lang="en-US" sz="2000" b="1" dirty="0">
                <a:solidFill>
                  <a:schemeClr val="accent6">
                    <a:lumMod val="75000"/>
                  </a:schemeClr>
                </a:solidFill>
                <a:effectLst>
                  <a:outerShdw blurRad="38100" dist="38100" dir="2700000" algn="tl">
                    <a:srgbClr val="000000">
                      <a:alpha val="43137"/>
                    </a:srgbClr>
                  </a:outerShdw>
                </a:effectLst>
              </a:rPr>
              <a:t>Money Manager</a:t>
            </a:r>
          </a:p>
        </p:txBody>
      </p:sp>
      <p:sp>
        <p:nvSpPr>
          <p:cNvPr id="10" name="TextBox 9"/>
          <p:cNvSpPr txBox="1"/>
          <p:nvPr/>
        </p:nvSpPr>
        <p:spPr>
          <a:xfrm>
            <a:off x="8202270" y="2331136"/>
            <a:ext cx="1587742" cy="400110"/>
          </a:xfrm>
          <a:prstGeom prst="rect">
            <a:avLst/>
          </a:prstGeom>
          <a:noFill/>
        </p:spPr>
        <p:txBody>
          <a:bodyPr wrap="none" rtlCol="0">
            <a:spAutoFit/>
          </a:bodyPr>
          <a:lstStyle/>
          <a:p>
            <a:r>
              <a:rPr lang="en-US" sz="2000" b="1" dirty="0">
                <a:solidFill>
                  <a:schemeClr val="accent6">
                    <a:lumMod val="75000"/>
                  </a:schemeClr>
                </a:solidFill>
                <a:effectLst>
                  <a:outerShdw blurRad="38100" dist="38100" dir="2700000" algn="tl">
                    <a:srgbClr val="000000">
                      <a:alpha val="43137"/>
                    </a:srgbClr>
                  </a:outerShdw>
                </a:effectLst>
              </a:rPr>
              <a:t>Gut Manager</a:t>
            </a:r>
          </a:p>
        </p:txBody>
      </p:sp>
      <p:sp>
        <p:nvSpPr>
          <p:cNvPr id="11" name="Left-Right Arrow 10"/>
          <p:cNvSpPr/>
          <p:nvPr/>
        </p:nvSpPr>
        <p:spPr>
          <a:xfrm>
            <a:off x="1997020" y="2423139"/>
            <a:ext cx="361575" cy="178190"/>
          </a:xfrm>
          <a:prstGeom prst="leftRightArrow">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Right Arrow 11"/>
          <p:cNvSpPr/>
          <p:nvPr/>
        </p:nvSpPr>
        <p:spPr>
          <a:xfrm>
            <a:off x="9960069" y="2515802"/>
            <a:ext cx="390698" cy="17105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flipV="1">
            <a:off x="2375853" y="3275432"/>
            <a:ext cx="1456314" cy="1595826"/>
          </a:xfrm>
          <a:prstGeom prst="triangle">
            <a:avLst/>
          </a:prstGeom>
          <a:ln w="82550">
            <a:solidFill>
              <a:schemeClr val="accent4">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Taxes</a:t>
            </a:r>
          </a:p>
        </p:txBody>
      </p:sp>
      <p:sp>
        <p:nvSpPr>
          <p:cNvPr id="15" name="Isosceles Triangle 14"/>
          <p:cNvSpPr/>
          <p:nvPr/>
        </p:nvSpPr>
        <p:spPr>
          <a:xfrm rot="10800000">
            <a:off x="8536456" y="3219979"/>
            <a:ext cx="1521944" cy="1706732"/>
          </a:xfrm>
          <a:prstGeom prst="triangle">
            <a:avLst/>
          </a:prstGeom>
          <a:ln w="8255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Time</a:t>
            </a:r>
          </a:p>
        </p:txBody>
      </p:sp>
      <p:sp>
        <p:nvSpPr>
          <p:cNvPr id="16" name="TextBox 15"/>
          <p:cNvSpPr txBox="1"/>
          <p:nvPr/>
        </p:nvSpPr>
        <p:spPr>
          <a:xfrm>
            <a:off x="5432061" y="4561412"/>
            <a:ext cx="2648049" cy="369332"/>
          </a:xfrm>
          <a:prstGeom prst="rect">
            <a:avLst/>
          </a:prstGeom>
          <a:noFill/>
        </p:spPr>
        <p:txBody>
          <a:bodyPr wrap="square" rtlCol="0">
            <a:spAutoFit/>
          </a:bodyPr>
          <a:lstStyle/>
          <a:p>
            <a:r>
              <a:rPr lang="en-US" dirty="0"/>
              <a:t>Gains / Losses</a:t>
            </a:r>
          </a:p>
        </p:txBody>
      </p:sp>
      <p:sp>
        <p:nvSpPr>
          <p:cNvPr id="17" name="TextBox 16"/>
          <p:cNvSpPr txBox="1"/>
          <p:nvPr/>
        </p:nvSpPr>
        <p:spPr>
          <a:xfrm>
            <a:off x="2362770" y="5195633"/>
            <a:ext cx="1515608" cy="369332"/>
          </a:xfrm>
          <a:prstGeom prst="rect">
            <a:avLst/>
          </a:prstGeom>
          <a:noFill/>
        </p:spPr>
        <p:txBody>
          <a:bodyPr wrap="none" rtlCol="0">
            <a:spAutoFit/>
          </a:bodyPr>
          <a:lstStyle/>
          <a:p>
            <a:r>
              <a:rPr lang="en-US" dirty="0"/>
              <a:t>Investment Rx</a:t>
            </a:r>
          </a:p>
        </p:txBody>
      </p:sp>
      <p:sp>
        <p:nvSpPr>
          <p:cNvPr id="18" name="TextBox 17"/>
          <p:cNvSpPr txBox="1"/>
          <p:nvPr/>
        </p:nvSpPr>
        <p:spPr>
          <a:xfrm>
            <a:off x="8650715" y="5222765"/>
            <a:ext cx="1316386" cy="369332"/>
          </a:xfrm>
          <a:prstGeom prst="rect">
            <a:avLst/>
          </a:prstGeom>
          <a:noFill/>
        </p:spPr>
        <p:txBody>
          <a:bodyPr wrap="none" rtlCol="0">
            <a:spAutoFit/>
          </a:bodyPr>
          <a:lstStyle/>
          <a:p>
            <a:r>
              <a:rPr lang="en-US" dirty="0"/>
              <a:t>Nutrition Rx</a:t>
            </a:r>
          </a:p>
        </p:txBody>
      </p:sp>
      <p:cxnSp>
        <p:nvCxnSpPr>
          <p:cNvPr id="22" name="Straight Arrow Connector 21"/>
          <p:cNvCxnSpPr/>
          <p:nvPr/>
        </p:nvCxnSpPr>
        <p:spPr>
          <a:xfrm>
            <a:off x="9308908" y="5564964"/>
            <a:ext cx="5034" cy="471861"/>
          </a:xfrm>
          <a:prstGeom prst="straightConnector1">
            <a:avLst/>
          </a:prstGeom>
          <a:ln w="76200">
            <a:tailEnd type="triangle"/>
          </a:ln>
        </p:spPr>
        <p:style>
          <a:lnRef idx="2">
            <a:schemeClr val="accent5"/>
          </a:lnRef>
          <a:fillRef idx="0">
            <a:schemeClr val="accent5"/>
          </a:fillRef>
          <a:effectRef idx="1">
            <a:schemeClr val="accent5"/>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4203" y="1112470"/>
            <a:ext cx="1654866" cy="1101990"/>
          </a:xfrm>
          <a:prstGeom prst="rect">
            <a:avLst/>
          </a:prstGeom>
        </p:spPr>
      </p:pic>
      <p:sp>
        <p:nvSpPr>
          <p:cNvPr id="3" name="TextBox 2"/>
          <p:cNvSpPr txBox="1"/>
          <p:nvPr/>
        </p:nvSpPr>
        <p:spPr>
          <a:xfrm>
            <a:off x="5339456" y="0"/>
            <a:ext cx="1722908" cy="707886"/>
          </a:xfrm>
          <a:prstGeom prst="rect">
            <a:avLst/>
          </a:prstGeom>
          <a:noFill/>
        </p:spPr>
        <p:txBody>
          <a:bodyPr wrap="none" rtlCol="0">
            <a:spAutoFit/>
          </a:bodyPr>
          <a:lstStyle/>
          <a:p>
            <a:r>
              <a:rPr lang="en-US" sz="4000" b="1" dirty="0">
                <a:effectLst>
                  <a:outerShdw blurRad="38100" dist="38100" dir="2700000" algn="tl">
                    <a:srgbClr val="000000">
                      <a:alpha val="43137"/>
                    </a:srgbClr>
                  </a:outerShdw>
                </a:effectLst>
              </a:rPr>
              <a:t>Wealth</a:t>
            </a:r>
          </a:p>
        </p:txBody>
      </p:sp>
      <p:sp>
        <p:nvSpPr>
          <p:cNvPr id="23" name="Left-Right Arrow 22"/>
          <p:cNvSpPr/>
          <p:nvPr/>
        </p:nvSpPr>
        <p:spPr>
          <a:xfrm rot="19842792">
            <a:off x="4713879" y="515902"/>
            <a:ext cx="555700" cy="2018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a:stretch>
            <a:fillRect/>
          </a:stretch>
        </p:blipFill>
        <p:spPr>
          <a:xfrm rot="14261195">
            <a:off x="7207522" y="427822"/>
            <a:ext cx="558531" cy="377985"/>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15807" y="1749053"/>
            <a:ext cx="1430874" cy="1382532"/>
          </a:xfrm>
          <a:prstGeom prst="rect">
            <a:avLst/>
          </a:prstGeom>
        </p:spPr>
      </p:pic>
      <p:sp>
        <p:nvSpPr>
          <p:cNvPr id="25" name="TextBox 24"/>
          <p:cNvSpPr txBox="1"/>
          <p:nvPr/>
        </p:nvSpPr>
        <p:spPr>
          <a:xfrm>
            <a:off x="5476775" y="3599848"/>
            <a:ext cx="1852045" cy="954107"/>
          </a:xfrm>
          <a:prstGeom prst="rect">
            <a:avLst/>
          </a:prstGeom>
          <a:noFill/>
        </p:spPr>
        <p:txBody>
          <a:bodyPr wrap="none" rtlCol="0">
            <a:spAutoFit/>
          </a:bodyPr>
          <a:lstStyle/>
          <a:p>
            <a:r>
              <a:rPr lang="en-US" sz="2800" b="1" dirty="0">
                <a:effectLst>
                  <a:outerShdw blurRad="38100" dist="38100" dir="2700000" algn="tl">
                    <a:srgbClr val="000000">
                      <a:alpha val="43137"/>
                    </a:srgbClr>
                  </a:outerShdw>
                </a:effectLst>
              </a:rPr>
              <a:t>Brain Drain</a:t>
            </a:r>
          </a:p>
          <a:p>
            <a:r>
              <a:rPr lang="en-US" sz="2800" b="1" dirty="0">
                <a:effectLst>
                  <a:outerShdw blurRad="38100" dist="38100" dir="2700000" algn="tl">
                    <a:srgbClr val="000000">
                      <a:alpha val="43137"/>
                    </a:srgbClr>
                  </a:outerShdw>
                </a:effectLst>
              </a:rPr>
              <a:t>CLOCKS</a:t>
            </a:r>
          </a:p>
        </p:txBody>
      </p:sp>
      <p:sp>
        <p:nvSpPr>
          <p:cNvPr id="26" name="TextBox 25"/>
          <p:cNvSpPr txBox="1"/>
          <p:nvPr/>
        </p:nvSpPr>
        <p:spPr>
          <a:xfrm>
            <a:off x="8080110" y="5945706"/>
            <a:ext cx="2457596" cy="369332"/>
          </a:xfrm>
          <a:prstGeom prst="rect">
            <a:avLst/>
          </a:prstGeom>
          <a:noFill/>
        </p:spPr>
        <p:txBody>
          <a:bodyPr wrap="none" rtlCol="0">
            <a:spAutoFit/>
          </a:bodyPr>
          <a:lstStyle/>
          <a:p>
            <a:r>
              <a:rPr lang="en-US" dirty="0"/>
              <a:t>Age Associated Diseases</a:t>
            </a:r>
          </a:p>
        </p:txBody>
      </p:sp>
      <p:pic>
        <p:nvPicPr>
          <p:cNvPr id="27" name="Picture 26"/>
          <p:cNvPicPr>
            <a:picLocks noChangeAspect="1"/>
          </p:cNvPicPr>
          <p:nvPr/>
        </p:nvPicPr>
        <p:blipFill>
          <a:blip r:embed="rId6"/>
          <a:stretch>
            <a:fillRect/>
          </a:stretch>
        </p:blipFill>
        <p:spPr>
          <a:xfrm>
            <a:off x="8638983" y="1166933"/>
            <a:ext cx="1640798" cy="1092894"/>
          </a:xfrm>
          <a:prstGeom prst="rect">
            <a:avLst/>
          </a:prstGeom>
        </p:spPr>
      </p:pic>
      <p:sp>
        <p:nvSpPr>
          <p:cNvPr id="14" name="TextBox 13">
            <a:extLst>
              <a:ext uri="{FF2B5EF4-FFF2-40B4-BE49-F238E27FC236}">
                <a16:creationId xmlns:a16="http://schemas.microsoft.com/office/drawing/2014/main" id="{89FFA23B-3ECE-4EAA-B521-97DF7B45E073}"/>
              </a:ext>
            </a:extLst>
          </p:cNvPr>
          <p:cNvSpPr txBox="1"/>
          <p:nvPr/>
        </p:nvSpPr>
        <p:spPr>
          <a:xfrm>
            <a:off x="5546197" y="2846159"/>
            <a:ext cx="1138645" cy="369332"/>
          </a:xfrm>
          <a:prstGeom prst="rect">
            <a:avLst/>
          </a:prstGeom>
          <a:noFill/>
        </p:spPr>
        <p:txBody>
          <a:bodyPr wrap="none" rtlCol="0">
            <a:spAutoFit/>
          </a:bodyPr>
          <a:lstStyle/>
          <a:p>
            <a:pPr algn="ctr"/>
            <a:r>
              <a:rPr lang="en-US" dirty="0">
                <a:solidFill>
                  <a:srgbClr val="FF0000"/>
                </a:solidFill>
              </a:rPr>
              <a:t>DIVERSITY</a:t>
            </a:r>
          </a:p>
        </p:txBody>
      </p:sp>
      <p:sp>
        <p:nvSpPr>
          <p:cNvPr id="19" name="TextBox 18">
            <a:extLst>
              <a:ext uri="{FF2B5EF4-FFF2-40B4-BE49-F238E27FC236}">
                <a16:creationId xmlns:a16="http://schemas.microsoft.com/office/drawing/2014/main" id="{035D5009-9BD4-4217-80BF-FD711C8E7013}"/>
              </a:ext>
            </a:extLst>
          </p:cNvPr>
          <p:cNvSpPr txBox="1"/>
          <p:nvPr/>
        </p:nvSpPr>
        <p:spPr>
          <a:xfrm>
            <a:off x="2420703" y="5980742"/>
            <a:ext cx="1399742" cy="369332"/>
          </a:xfrm>
          <a:prstGeom prst="rect">
            <a:avLst/>
          </a:prstGeom>
          <a:noFill/>
        </p:spPr>
        <p:txBody>
          <a:bodyPr wrap="none" rtlCol="0">
            <a:spAutoFit/>
          </a:bodyPr>
          <a:lstStyle/>
          <a:p>
            <a:r>
              <a:rPr lang="en-US" dirty="0"/>
              <a:t>RETIREMENT</a:t>
            </a:r>
          </a:p>
        </p:txBody>
      </p:sp>
      <p:sp>
        <p:nvSpPr>
          <p:cNvPr id="28" name="TextBox 27">
            <a:extLst>
              <a:ext uri="{FF2B5EF4-FFF2-40B4-BE49-F238E27FC236}">
                <a16:creationId xmlns:a16="http://schemas.microsoft.com/office/drawing/2014/main" id="{AEFB494D-FF32-4DC5-9CAC-FBF9723D11D4}"/>
              </a:ext>
            </a:extLst>
          </p:cNvPr>
          <p:cNvSpPr txBox="1"/>
          <p:nvPr/>
        </p:nvSpPr>
        <p:spPr>
          <a:xfrm>
            <a:off x="2373255" y="2846159"/>
            <a:ext cx="2313967" cy="369332"/>
          </a:xfrm>
          <a:prstGeom prst="rect">
            <a:avLst/>
          </a:prstGeom>
          <a:noFill/>
        </p:spPr>
        <p:txBody>
          <a:bodyPr wrap="none" rtlCol="0">
            <a:spAutoFit/>
          </a:bodyPr>
          <a:lstStyle/>
          <a:p>
            <a:r>
              <a:rPr lang="en-US" dirty="0"/>
              <a:t>FINANCIAL PORTFOLIO</a:t>
            </a:r>
          </a:p>
        </p:txBody>
      </p:sp>
      <p:sp>
        <p:nvSpPr>
          <p:cNvPr id="29" name="TextBox 28">
            <a:extLst>
              <a:ext uri="{FF2B5EF4-FFF2-40B4-BE49-F238E27FC236}">
                <a16:creationId xmlns:a16="http://schemas.microsoft.com/office/drawing/2014/main" id="{EED4EC60-913B-4905-B234-CB73F05883CF}"/>
              </a:ext>
            </a:extLst>
          </p:cNvPr>
          <p:cNvSpPr txBox="1"/>
          <p:nvPr/>
        </p:nvSpPr>
        <p:spPr>
          <a:xfrm>
            <a:off x="7871098" y="2768751"/>
            <a:ext cx="3761037" cy="369332"/>
          </a:xfrm>
          <a:prstGeom prst="rect">
            <a:avLst/>
          </a:prstGeom>
          <a:noFill/>
        </p:spPr>
        <p:txBody>
          <a:bodyPr wrap="square" rtlCol="0">
            <a:spAutoFit/>
          </a:bodyPr>
          <a:lstStyle/>
          <a:p>
            <a:r>
              <a:rPr lang="en-US" dirty="0"/>
              <a:t>MICROBIAL PORTFOLIO</a:t>
            </a:r>
          </a:p>
        </p:txBody>
      </p:sp>
    </p:spTree>
    <p:extLst>
      <p:ext uri="{BB962C8B-B14F-4D97-AF65-F5344CB8AC3E}">
        <p14:creationId xmlns:p14="http://schemas.microsoft.com/office/powerpoint/2010/main" val="1062690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1966" y="304800"/>
            <a:ext cx="6705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4800600" y="3810000"/>
            <a:ext cx="2578220" cy="2514600"/>
          </a:xfrm>
          <a:prstGeom prst="ellipse">
            <a:avLst/>
          </a:prstGeom>
          <a:solidFill>
            <a:schemeClr val="bg1">
              <a:lumMod val="85000"/>
              <a:alpha val="71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rgbClr val="7030A0"/>
                </a:solidFill>
              </a:rPr>
              <a:t>?</a:t>
            </a:r>
          </a:p>
        </p:txBody>
      </p:sp>
      <p:sp>
        <p:nvSpPr>
          <p:cNvPr id="5" name="TextBox 4"/>
          <p:cNvSpPr txBox="1"/>
          <p:nvPr/>
        </p:nvSpPr>
        <p:spPr>
          <a:xfrm>
            <a:off x="5562600" y="4114800"/>
            <a:ext cx="1143000" cy="369332"/>
          </a:xfrm>
          <a:prstGeom prst="rect">
            <a:avLst/>
          </a:prstGeom>
          <a:noFill/>
        </p:spPr>
        <p:txBody>
          <a:bodyPr wrap="square" rtlCol="0">
            <a:spAutoFit/>
          </a:bodyPr>
          <a:lstStyle/>
          <a:p>
            <a:r>
              <a:rPr lang="en-US" b="1" dirty="0">
                <a:solidFill>
                  <a:prstClr val="black"/>
                </a:solidFill>
              </a:rPr>
              <a:t>142 / 100</a:t>
            </a:r>
          </a:p>
        </p:txBody>
      </p:sp>
      <p:sp>
        <p:nvSpPr>
          <p:cNvPr id="2" name="TextBox 1"/>
          <p:cNvSpPr txBox="1"/>
          <p:nvPr/>
        </p:nvSpPr>
        <p:spPr>
          <a:xfrm>
            <a:off x="7696200" y="1219200"/>
            <a:ext cx="1600200" cy="338554"/>
          </a:xfrm>
          <a:prstGeom prst="rect">
            <a:avLst/>
          </a:prstGeom>
          <a:noFill/>
        </p:spPr>
        <p:txBody>
          <a:bodyPr wrap="square" rtlCol="0">
            <a:spAutoFit/>
          </a:bodyPr>
          <a:lstStyle/>
          <a:p>
            <a:r>
              <a:rPr lang="en-US" sz="1600" dirty="0">
                <a:solidFill>
                  <a:prstClr val="black"/>
                </a:solidFill>
              </a:rPr>
              <a:t>Asthma / Autism</a:t>
            </a:r>
          </a:p>
        </p:txBody>
      </p:sp>
      <p:sp>
        <p:nvSpPr>
          <p:cNvPr id="3" name="TextBox 2"/>
          <p:cNvSpPr txBox="1"/>
          <p:nvPr/>
        </p:nvSpPr>
        <p:spPr>
          <a:xfrm>
            <a:off x="3733800" y="3962400"/>
            <a:ext cx="735842" cy="369332"/>
          </a:xfrm>
          <a:prstGeom prst="rect">
            <a:avLst/>
          </a:prstGeom>
          <a:noFill/>
        </p:spPr>
        <p:txBody>
          <a:bodyPr wrap="none" rtlCol="0">
            <a:spAutoFit/>
          </a:bodyPr>
          <a:lstStyle/>
          <a:p>
            <a:r>
              <a:rPr lang="en-US" dirty="0" err="1">
                <a:solidFill>
                  <a:prstClr val="black"/>
                </a:solidFill>
              </a:rPr>
              <a:t>Osteo</a:t>
            </a:r>
            <a:endParaRPr lang="en-US" dirty="0">
              <a:solidFill>
                <a:prstClr val="black"/>
              </a:solidFill>
            </a:endParaRPr>
          </a:p>
        </p:txBody>
      </p:sp>
      <p:sp>
        <p:nvSpPr>
          <p:cNvPr id="6" name="TextBox 5"/>
          <p:cNvSpPr txBox="1"/>
          <p:nvPr/>
        </p:nvSpPr>
        <p:spPr>
          <a:xfrm>
            <a:off x="3179290" y="2145268"/>
            <a:ext cx="554511" cy="369332"/>
          </a:xfrm>
          <a:prstGeom prst="rect">
            <a:avLst/>
          </a:prstGeom>
          <a:noFill/>
        </p:spPr>
        <p:txBody>
          <a:bodyPr wrap="none" rtlCol="0">
            <a:spAutoFit/>
          </a:bodyPr>
          <a:lstStyle/>
          <a:p>
            <a:r>
              <a:rPr lang="en-US" dirty="0">
                <a:solidFill>
                  <a:prstClr val="black"/>
                </a:solidFill>
              </a:rPr>
              <a:t>CRC</a:t>
            </a:r>
          </a:p>
        </p:txBody>
      </p:sp>
      <p:sp>
        <p:nvSpPr>
          <p:cNvPr id="8" name="Rectangle 7"/>
          <p:cNvSpPr/>
          <p:nvPr/>
        </p:nvSpPr>
        <p:spPr>
          <a:xfrm>
            <a:off x="3733800" y="566410"/>
            <a:ext cx="4648200" cy="261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4343401" y="304800"/>
            <a:ext cx="3639843" cy="523220"/>
          </a:xfrm>
          <a:prstGeom prst="rect">
            <a:avLst/>
          </a:prstGeom>
          <a:noFill/>
        </p:spPr>
        <p:txBody>
          <a:bodyPr wrap="none" rtlCol="0">
            <a:spAutoFit/>
          </a:bodyPr>
          <a:lstStyle/>
          <a:p>
            <a:r>
              <a:rPr lang="en-US" sz="2800" dirty="0">
                <a:solidFill>
                  <a:prstClr val="black"/>
                </a:solidFill>
              </a:rPr>
              <a:t>Microbial Clock:  Future</a:t>
            </a:r>
          </a:p>
        </p:txBody>
      </p:sp>
      <p:sp>
        <p:nvSpPr>
          <p:cNvPr id="9" name="TextBox 8"/>
          <p:cNvSpPr txBox="1"/>
          <p:nvPr/>
        </p:nvSpPr>
        <p:spPr>
          <a:xfrm>
            <a:off x="5562600" y="5638800"/>
            <a:ext cx="1082348" cy="369332"/>
          </a:xfrm>
          <a:prstGeom prst="rect">
            <a:avLst/>
          </a:prstGeom>
          <a:noFill/>
        </p:spPr>
        <p:txBody>
          <a:bodyPr wrap="none" rtlCol="0">
            <a:spAutoFit/>
          </a:bodyPr>
          <a:lstStyle/>
          <a:p>
            <a:r>
              <a:rPr lang="en-US" b="1" dirty="0"/>
              <a:t>115 / 129</a:t>
            </a:r>
          </a:p>
        </p:txBody>
      </p:sp>
      <p:sp>
        <p:nvSpPr>
          <p:cNvPr id="10" name="TextBox 9"/>
          <p:cNvSpPr txBox="1"/>
          <p:nvPr/>
        </p:nvSpPr>
        <p:spPr>
          <a:xfrm>
            <a:off x="1386971" y="5734734"/>
            <a:ext cx="3794629" cy="646331"/>
          </a:xfrm>
          <a:prstGeom prst="rect">
            <a:avLst/>
          </a:prstGeom>
          <a:noFill/>
        </p:spPr>
        <p:txBody>
          <a:bodyPr wrap="none" rtlCol="0">
            <a:spAutoFit/>
          </a:bodyPr>
          <a:lstStyle/>
          <a:p>
            <a:r>
              <a:rPr lang="en-US" sz="3600" b="1" dirty="0">
                <a:effectLst>
                  <a:outerShdw blurRad="38100" dist="38100" dir="2700000" algn="tl">
                    <a:srgbClr val="000000">
                      <a:alpha val="43137"/>
                    </a:srgbClr>
                  </a:outerShdw>
                </a:effectLst>
              </a:rPr>
              <a:t>Is Aging a Disease?</a:t>
            </a:r>
          </a:p>
        </p:txBody>
      </p:sp>
    </p:spTree>
    <p:extLst>
      <p:ext uri="{BB962C8B-B14F-4D97-AF65-F5344CB8AC3E}">
        <p14:creationId xmlns:p14="http://schemas.microsoft.com/office/powerpoint/2010/main" val="1691140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1073" y="2084945"/>
            <a:ext cx="3208422" cy="339403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4233" y="2106914"/>
            <a:ext cx="2938914" cy="2839624"/>
          </a:xfrm>
          <a:prstGeom prst="rect">
            <a:avLst/>
          </a:prstGeom>
        </p:spPr>
      </p:pic>
      <p:sp>
        <p:nvSpPr>
          <p:cNvPr id="7" name="TextBox 6"/>
          <p:cNvSpPr txBox="1"/>
          <p:nvPr/>
        </p:nvSpPr>
        <p:spPr>
          <a:xfrm>
            <a:off x="2085278" y="696838"/>
            <a:ext cx="9154942" cy="707886"/>
          </a:xfrm>
          <a:prstGeom prst="rect">
            <a:avLst/>
          </a:prstGeom>
          <a:noFill/>
        </p:spPr>
        <p:txBody>
          <a:bodyPr wrap="none" rtlCol="0">
            <a:spAutoFit/>
          </a:bodyPr>
          <a:lstStyle/>
          <a:p>
            <a:r>
              <a:rPr lang="en-US" sz="4000" b="1" dirty="0" err="1">
                <a:effectLst>
                  <a:outerShdw blurRad="38100" dist="38100" dir="2700000" algn="tl">
                    <a:srgbClr val="000000">
                      <a:alpha val="43137"/>
                    </a:srgbClr>
                  </a:outerShdw>
                </a:effectLst>
              </a:rPr>
              <a:t>Hologenomic</a:t>
            </a:r>
            <a:r>
              <a:rPr lang="en-US" sz="4000" b="1" dirty="0">
                <a:effectLst>
                  <a:outerShdw blurRad="38100" dist="38100" dir="2700000" algn="tl">
                    <a:srgbClr val="000000">
                      <a:alpha val="43137"/>
                    </a:srgbClr>
                  </a:outerShdw>
                </a:effectLst>
              </a:rPr>
              <a:t> Theory:  Utilizing Two Brains</a:t>
            </a:r>
          </a:p>
        </p:txBody>
      </p:sp>
      <p:sp>
        <p:nvSpPr>
          <p:cNvPr id="3" name="Content Placeholder 2">
            <a:extLst>
              <a:ext uri="{FF2B5EF4-FFF2-40B4-BE49-F238E27FC236}">
                <a16:creationId xmlns:a16="http://schemas.microsoft.com/office/drawing/2014/main" id="{C7066301-A5D7-4F9B-B8D8-3C7AD066095E}"/>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87062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16667E-6 1.11111E-6 L 0.18672 -0.01482 " pathEditMode="relative" rAng="0" ptsTypes="AA">
                                      <p:cBhvr>
                                        <p:cTn id="6" dur="2000" fill="hold"/>
                                        <p:tgtEl>
                                          <p:spTgt spid="5"/>
                                        </p:tgtEl>
                                        <p:attrNameLst>
                                          <p:attrName>ppt_x</p:attrName>
                                          <p:attrName>ppt_y</p:attrName>
                                        </p:attrNameLst>
                                      </p:cBhvr>
                                      <p:rCtr x="9336" y="-741"/>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0.06029 -0.01782 L -0.15807 -0.00463 " pathEditMode="relative" rAng="0" ptsTypes="AA">
                                      <p:cBhvr>
                                        <p:cTn id="10" dur="2000" fill="hold"/>
                                        <p:tgtEl>
                                          <p:spTgt spid="6"/>
                                        </p:tgtEl>
                                        <p:attrNameLst>
                                          <p:attrName>ppt_x</p:attrName>
                                          <p:attrName>ppt_y</p:attrName>
                                        </p:attrNameLst>
                                      </p:cBhvr>
                                      <p:rCtr x="-10924" y="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se3.mm.bing.net/th?id=OIP.8pqF6dTxNLnVYLjHrt6bWQHaH1&amp;pid=Api&amp;P=0&amp;w=300&amp;h=300">
            <a:extLst>
              <a:ext uri="{FF2B5EF4-FFF2-40B4-BE49-F238E27FC236}">
                <a16:creationId xmlns:a16="http://schemas.microsoft.com/office/drawing/2014/main" id="{0326B00B-71CB-4BF9-B92E-342C707B0F6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70664" y="1123527"/>
            <a:ext cx="4359210" cy="46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029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rollingalpha.com/wp-content/uploads/2013/12/aging-japan-population.gif">
            <a:extLst>
              <a:ext uri="{FF2B5EF4-FFF2-40B4-BE49-F238E27FC236}">
                <a16:creationId xmlns:a16="http://schemas.microsoft.com/office/drawing/2014/main" id="{F3E64056-1BBC-42DB-9831-BE5AE41A0CE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60594" y="643467"/>
            <a:ext cx="9470812"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913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7B25E3-833A-48B7-A969-77283944E9D8}"/>
              </a:ext>
            </a:extLst>
          </p:cNvPr>
          <p:cNvSpPr>
            <a:spLocks noGrp="1"/>
          </p:cNvSpPr>
          <p:nvPr>
            <p:ph type="title"/>
          </p:nvPr>
        </p:nvSpPr>
        <p:spPr/>
        <p:txBody>
          <a:bodyPr/>
          <a:lstStyle/>
          <a:p>
            <a:r>
              <a:rPr lang="en-US" dirty="0"/>
              <a:t>THE ROOT CAUSES OF AGING.  </a:t>
            </a:r>
          </a:p>
        </p:txBody>
      </p:sp>
      <p:sp>
        <p:nvSpPr>
          <p:cNvPr id="6" name="Content Placeholder 5">
            <a:extLst>
              <a:ext uri="{FF2B5EF4-FFF2-40B4-BE49-F238E27FC236}">
                <a16:creationId xmlns:a16="http://schemas.microsoft.com/office/drawing/2014/main" id="{7F6873AB-A0CC-4E0A-B539-19D225D4CF7D}"/>
              </a:ext>
            </a:extLst>
          </p:cNvPr>
          <p:cNvSpPr>
            <a:spLocks noGrp="1"/>
          </p:cNvSpPr>
          <p:nvPr>
            <p:ph idx="1"/>
          </p:nvPr>
        </p:nvSpPr>
        <p:spPr/>
        <p:txBody>
          <a:bodyPr/>
          <a:lstStyle/>
          <a:p>
            <a:r>
              <a:rPr lang="en-US" dirty="0"/>
              <a:t>Damage and loss of Damage control </a:t>
            </a:r>
          </a:p>
          <a:p>
            <a:r>
              <a:rPr lang="en-US" dirty="0"/>
              <a:t>Accumulating Cross links</a:t>
            </a:r>
          </a:p>
          <a:p>
            <a:r>
              <a:rPr lang="en-US" dirty="0"/>
              <a:t>Buildup of Amyloid between Cells </a:t>
            </a:r>
          </a:p>
          <a:p>
            <a:r>
              <a:rPr lang="en-US" dirty="0"/>
              <a:t>The Failing Adaptive Immune System</a:t>
            </a:r>
          </a:p>
          <a:p>
            <a:r>
              <a:rPr lang="en-US" dirty="0"/>
              <a:t>The Failing Innate Immune System Declining Lysosomal Function</a:t>
            </a:r>
          </a:p>
          <a:p>
            <a:r>
              <a:rPr lang="en-US" dirty="0"/>
              <a:t>Mitochondrial DNA Damage</a:t>
            </a:r>
          </a:p>
          <a:p>
            <a:r>
              <a:rPr lang="en-US" dirty="0"/>
              <a:t>Nuclear DNA Damage Buildup of Senescent Cells</a:t>
            </a:r>
          </a:p>
        </p:txBody>
      </p:sp>
    </p:spTree>
    <p:extLst>
      <p:ext uri="{BB962C8B-B14F-4D97-AF65-F5344CB8AC3E}">
        <p14:creationId xmlns:p14="http://schemas.microsoft.com/office/powerpoint/2010/main" val="1927404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0A919-0368-46D9-B306-91446EC3528E}"/>
              </a:ext>
            </a:extLst>
          </p:cNvPr>
          <p:cNvSpPr>
            <a:spLocks noGrp="1"/>
          </p:cNvSpPr>
          <p:nvPr>
            <p:ph type="title"/>
          </p:nvPr>
        </p:nvSpPr>
        <p:spPr/>
        <p:txBody>
          <a:bodyPr>
            <a:normAutofit fontScale="90000"/>
          </a:bodyPr>
          <a:lstStyle/>
          <a:p>
            <a:r>
              <a:rPr lang="en-US" dirty="0"/>
              <a:t>FOR.   Front. Genet., 18 June , 2015</a:t>
            </a:r>
            <a:br>
              <a:rPr lang="en-US" dirty="0"/>
            </a:br>
            <a:r>
              <a:rPr lang="en-US" dirty="0"/>
              <a:t>“Its time to Classify biological aging as a disease”</a:t>
            </a:r>
          </a:p>
        </p:txBody>
      </p:sp>
      <p:sp>
        <p:nvSpPr>
          <p:cNvPr id="3" name="Content Placeholder 2">
            <a:extLst>
              <a:ext uri="{FF2B5EF4-FFF2-40B4-BE49-F238E27FC236}">
                <a16:creationId xmlns:a16="http://schemas.microsoft.com/office/drawing/2014/main" id="{F2B85D4E-A49E-47A1-8AC4-1578AA1B8D80}"/>
              </a:ext>
            </a:extLst>
          </p:cNvPr>
          <p:cNvSpPr>
            <a:spLocks noGrp="1"/>
          </p:cNvSpPr>
          <p:nvPr>
            <p:ph idx="1"/>
          </p:nvPr>
        </p:nvSpPr>
        <p:spPr/>
        <p:txBody>
          <a:bodyPr>
            <a:normAutofit lnSpcReduction="10000"/>
          </a:bodyPr>
          <a:lstStyle/>
          <a:p>
            <a:r>
              <a:rPr lang="en-US" dirty="0"/>
              <a:t>Background, history of Disease.  “Normal vs abnormal defined by history, influenced by social and culture”. “New science revises whether a disease or not”.  WHO Definition:  “Disease is any abnormality of body structure or function”,  influenced by social and biological aspects.  Traditionally viewed as a natural process and consequently not a disease.</a:t>
            </a:r>
          </a:p>
          <a:p>
            <a:r>
              <a:rPr lang="en-US" dirty="0"/>
              <a:t>Aging as a Disease:  WHO, Health. “a state of complete physical, mental and social well being and not merely the absence of disease of infirmity”. “Evolutionary theory teaches us the aging is caused by the decrease in force of selection against alleles with deleterious effects later in life”</a:t>
            </a:r>
          </a:p>
        </p:txBody>
      </p:sp>
    </p:spTree>
    <p:extLst>
      <p:ext uri="{BB962C8B-B14F-4D97-AF65-F5344CB8AC3E}">
        <p14:creationId xmlns:p14="http://schemas.microsoft.com/office/powerpoint/2010/main" val="2898976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073E0-4AEE-4544-B74D-62B223988334}"/>
              </a:ext>
            </a:extLst>
          </p:cNvPr>
          <p:cNvSpPr>
            <a:spLocks noGrp="1"/>
          </p:cNvSpPr>
          <p:nvPr>
            <p:ph type="title"/>
          </p:nvPr>
        </p:nvSpPr>
        <p:spPr/>
        <p:txBody>
          <a:bodyPr/>
          <a:lstStyle/>
          <a:p>
            <a:r>
              <a:rPr lang="en-US" dirty="0"/>
              <a:t>It is time to classify biological aging a  disease</a:t>
            </a:r>
          </a:p>
        </p:txBody>
      </p:sp>
      <p:sp>
        <p:nvSpPr>
          <p:cNvPr id="3" name="Content Placeholder 2">
            <a:extLst>
              <a:ext uri="{FF2B5EF4-FFF2-40B4-BE49-F238E27FC236}">
                <a16:creationId xmlns:a16="http://schemas.microsoft.com/office/drawing/2014/main" id="{A59F1AF8-C605-48CE-A85F-153D8CE2849F}"/>
              </a:ext>
            </a:extLst>
          </p:cNvPr>
          <p:cNvSpPr>
            <a:spLocks noGrp="1"/>
          </p:cNvSpPr>
          <p:nvPr>
            <p:ph idx="1"/>
          </p:nvPr>
        </p:nvSpPr>
        <p:spPr/>
        <p:txBody>
          <a:bodyPr>
            <a:normAutofit fontScale="92500" lnSpcReduction="10000"/>
          </a:bodyPr>
          <a:lstStyle/>
          <a:p>
            <a:r>
              <a:rPr lang="en-US" dirty="0"/>
              <a:t>Aging is a “harmful abnormality of bodily structure and function”.  And aging has specific causes , each of which can be reduced to a cellular and molecular level, and recognizable signs and symptoms”.</a:t>
            </a:r>
          </a:p>
          <a:p>
            <a:r>
              <a:rPr lang="en-US" dirty="0"/>
              <a:t>Benefits of labeling Aging a Disease.  Eliminates the ‘fatalism’ label of “natural” and legitimizes medical efforts to get rid of those undesirable conditions associated with it”.  </a:t>
            </a:r>
          </a:p>
          <a:p>
            <a:r>
              <a:rPr lang="en-US" dirty="0"/>
              <a:t>$$$$$$$. Stimulate Grant – award bodies to support aging funding and encourage pharmaceutical support to develop biomedical procedures to slow the aging process.  GEROPROTECTIVE DRUGS,REGENERATIVE MEDICINE, PRECISSION MEDICINE.   Force FDA regulations to move from cosmetics to regulations for disease treatment. Have treatment refunded by Health Insurance Providers.   </a:t>
            </a:r>
          </a:p>
        </p:txBody>
      </p:sp>
    </p:spTree>
    <p:extLst>
      <p:ext uri="{BB962C8B-B14F-4D97-AF65-F5344CB8AC3E}">
        <p14:creationId xmlns:p14="http://schemas.microsoft.com/office/powerpoint/2010/main" val="1199812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C467F-C251-4587-B899-FC827C7CC4A9}"/>
              </a:ext>
            </a:extLst>
          </p:cNvPr>
          <p:cNvSpPr>
            <a:spLocks noGrp="1"/>
          </p:cNvSpPr>
          <p:nvPr>
            <p:ph type="title"/>
          </p:nvPr>
        </p:nvSpPr>
        <p:spPr/>
        <p:txBody>
          <a:bodyPr>
            <a:normAutofit fontScale="90000"/>
          </a:bodyPr>
          <a:lstStyle/>
          <a:p>
            <a:r>
              <a:rPr lang="en-US" dirty="0"/>
              <a:t>AGAINST.  The Scientist Magazine, 23 Dec., 2016 </a:t>
            </a:r>
            <a:br>
              <a:rPr lang="en-US" dirty="0"/>
            </a:br>
            <a:r>
              <a:rPr lang="en-US" dirty="0"/>
              <a:t>“Aging, not a Disease”</a:t>
            </a:r>
          </a:p>
        </p:txBody>
      </p:sp>
      <p:sp>
        <p:nvSpPr>
          <p:cNvPr id="3" name="Content Placeholder 2">
            <a:extLst>
              <a:ext uri="{FF2B5EF4-FFF2-40B4-BE49-F238E27FC236}">
                <a16:creationId xmlns:a16="http://schemas.microsoft.com/office/drawing/2014/main" id="{A51200ED-E1C2-4492-862F-A0B062DE17F4}"/>
              </a:ext>
            </a:extLst>
          </p:cNvPr>
          <p:cNvSpPr>
            <a:spLocks noGrp="1"/>
          </p:cNvSpPr>
          <p:nvPr>
            <p:ph idx="1"/>
          </p:nvPr>
        </p:nvSpPr>
        <p:spPr/>
        <p:txBody>
          <a:bodyPr/>
          <a:lstStyle/>
          <a:p>
            <a:r>
              <a:rPr lang="en-US" dirty="0"/>
              <a:t>OPINION.  Refuted the arguments, describing aging as inevitable.  Aging can not be avoided, and considers the  arguments </a:t>
            </a:r>
            <a:r>
              <a:rPr lang="en-US" dirty="0" err="1"/>
              <a:t>ilogic</a:t>
            </a:r>
            <a:r>
              <a:rPr lang="en-US" dirty="0"/>
              <a:t> for aging as a disease.  “The point is that aging as a descriptive term for the changes our bodies undergo over time cannot tell us a priori whether these changes are pathologic”   </a:t>
            </a:r>
          </a:p>
        </p:txBody>
      </p:sp>
    </p:spTree>
    <p:extLst>
      <p:ext uri="{BB962C8B-B14F-4D97-AF65-F5344CB8AC3E}">
        <p14:creationId xmlns:p14="http://schemas.microsoft.com/office/powerpoint/2010/main" val="2182862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618E8-F49B-4911-B94B-1F7F2DBFB104}"/>
              </a:ext>
            </a:extLst>
          </p:cNvPr>
          <p:cNvSpPr>
            <a:spLocks noGrp="1"/>
          </p:cNvSpPr>
          <p:nvPr>
            <p:ph type="title"/>
          </p:nvPr>
        </p:nvSpPr>
        <p:spPr/>
        <p:txBody>
          <a:bodyPr/>
          <a:lstStyle/>
          <a:p>
            <a:r>
              <a:rPr lang="en-US" dirty="0"/>
              <a:t>AGAINST. National Institute of Aging </a:t>
            </a:r>
            <a:br>
              <a:rPr lang="en-US" dirty="0"/>
            </a:br>
            <a:r>
              <a:rPr lang="en-US" dirty="0"/>
              <a:t>Biodemographic Point of View </a:t>
            </a:r>
          </a:p>
        </p:txBody>
      </p:sp>
      <p:sp>
        <p:nvSpPr>
          <p:cNvPr id="3" name="Content Placeholder 2">
            <a:extLst>
              <a:ext uri="{FF2B5EF4-FFF2-40B4-BE49-F238E27FC236}">
                <a16:creationId xmlns:a16="http://schemas.microsoft.com/office/drawing/2014/main" id="{BA1C7D28-2215-4C63-9F16-8CBF3A27A005}"/>
              </a:ext>
            </a:extLst>
          </p:cNvPr>
          <p:cNvSpPr>
            <a:spLocks noGrp="1"/>
          </p:cNvSpPr>
          <p:nvPr>
            <p:ph idx="1"/>
          </p:nvPr>
        </p:nvSpPr>
        <p:spPr/>
        <p:txBody>
          <a:bodyPr/>
          <a:lstStyle/>
          <a:p>
            <a:r>
              <a:rPr lang="en-US" dirty="0"/>
              <a:t>Refers to ICD Codes. Aging. International Statistical Classification of Diseases and Health Related Problems.  ICD 10.</a:t>
            </a:r>
          </a:p>
          <a:p>
            <a:r>
              <a:rPr lang="en-US" dirty="0"/>
              <a:t>“Adult failure to thrive”</a:t>
            </a:r>
          </a:p>
          <a:p>
            <a:r>
              <a:rPr lang="en-US" dirty="0"/>
              <a:t>“The syndrome of psychophysical fading”</a:t>
            </a:r>
          </a:p>
          <a:p>
            <a:r>
              <a:rPr lang="en-US" dirty="0"/>
              <a:t>“Apathy of elder age”</a:t>
            </a:r>
          </a:p>
          <a:p>
            <a:endParaRPr lang="en-US" dirty="0"/>
          </a:p>
          <a:p>
            <a:r>
              <a:rPr lang="en-US" dirty="0"/>
              <a:t>Aging is the cause of many age-related diseases too broad to reduce to a single term. </a:t>
            </a:r>
          </a:p>
          <a:p>
            <a:endParaRPr lang="en-US" dirty="0"/>
          </a:p>
        </p:txBody>
      </p:sp>
    </p:spTree>
    <p:extLst>
      <p:ext uri="{BB962C8B-B14F-4D97-AF65-F5344CB8AC3E}">
        <p14:creationId xmlns:p14="http://schemas.microsoft.com/office/powerpoint/2010/main" val="17193446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1366</Words>
  <Application>Microsoft Office PowerPoint</Application>
  <PresentationFormat>Widescreen</PresentationFormat>
  <Paragraphs>190</Paragraphs>
  <Slides>25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Garamond</vt:lpstr>
      <vt:lpstr>Wingdings</vt:lpstr>
      <vt:lpstr>Office Theme</vt:lpstr>
      <vt:lpstr>AGING: KEY POINTS Post OLLI </vt:lpstr>
      <vt:lpstr>ASSIGNMENT: www.globalbugs.com</vt:lpstr>
      <vt:lpstr>PowerPoint Presentation</vt:lpstr>
      <vt:lpstr>PowerPoint Presentation</vt:lpstr>
      <vt:lpstr>THE ROOT CAUSES OF AGING.  </vt:lpstr>
      <vt:lpstr>FOR.   Front. Genet., 18 June , 2015 “Its time to Classify biological aging as a disease”</vt:lpstr>
      <vt:lpstr>It is time to classify biological aging a  disease</vt:lpstr>
      <vt:lpstr>AGAINST.  The Scientist Magazine, 23 Dec., 2016  “Aging, not a Disease”</vt:lpstr>
      <vt:lpstr>AGAINST. National Institute of Aging  Biodemographic Point of View </vt:lpstr>
      <vt:lpstr>PowerPoint Presentation</vt:lpstr>
      <vt:lpstr>PowerPoint Presentation</vt:lpstr>
      <vt:lpstr>PowerPoint Presentation</vt:lpstr>
      <vt:lpstr>PowerPoint Presentation</vt:lpstr>
      <vt:lpstr>PowerPoint Presentation</vt:lpstr>
      <vt:lpstr>Human Microbiome The Disappearing Microbiome</vt:lpstr>
      <vt:lpstr>PowerPoint Presentation</vt:lpstr>
      <vt:lpstr>PowerPoint Presentation</vt:lpstr>
      <vt:lpstr>BIOLOBIC CLOCK 2017 Nobel Prize in Medicine</vt:lpstr>
      <vt:lpstr>CIRCADIAN RHYTHMS: HUMAN CLOCKS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AGING KEY POINTS</dc:title>
  <dc:creator>John Thomas</dc:creator>
  <cp:lastModifiedBy>John Thomas</cp:lastModifiedBy>
  <cp:revision>7</cp:revision>
  <dcterms:created xsi:type="dcterms:W3CDTF">2019-05-14T23:34:53Z</dcterms:created>
  <dcterms:modified xsi:type="dcterms:W3CDTF">2019-05-20T14:13:39Z</dcterms:modified>
</cp:coreProperties>
</file>